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7" r:id="rId3"/>
    <p:sldId id="292" r:id="rId4"/>
    <p:sldId id="283" r:id="rId5"/>
    <p:sldId id="281" r:id="rId6"/>
    <p:sldId id="282" r:id="rId7"/>
    <p:sldId id="295" r:id="rId8"/>
    <p:sldId id="299" r:id="rId9"/>
    <p:sldId id="287" r:id="rId10"/>
    <p:sldId id="278" r:id="rId11"/>
    <p:sldId id="279" r:id="rId12"/>
    <p:sldId id="291" r:id="rId13"/>
    <p:sldId id="290" r:id="rId14"/>
    <p:sldId id="289" r:id="rId15"/>
    <p:sldId id="288" r:id="rId16"/>
    <p:sldId id="257" r:id="rId17"/>
    <p:sldId id="280" r:id="rId18"/>
    <p:sldId id="258" r:id="rId19"/>
    <p:sldId id="296" r:id="rId20"/>
    <p:sldId id="298" r:id="rId21"/>
    <p:sldId id="297" r:id="rId22"/>
    <p:sldId id="284" r:id="rId23"/>
    <p:sldId id="28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C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9641-F6FA-4139-A165-E5B3CC9D8DF5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A9A9-1AB5-43E5-BCEA-14CB18E64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11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9641-F6FA-4139-A165-E5B3CC9D8DF5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A9A9-1AB5-43E5-BCEA-14CB18E64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0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9641-F6FA-4139-A165-E5B3CC9D8DF5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A9A9-1AB5-43E5-BCEA-14CB18E64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8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9641-F6FA-4139-A165-E5B3CC9D8DF5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A9A9-1AB5-43E5-BCEA-14CB18E64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26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9641-F6FA-4139-A165-E5B3CC9D8DF5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A9A9-1AB5-43E5-BCEA-14CB18E64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3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9641-F6FA-4139-A165-E5B3CC9D8DF5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A9A9-1AB5-43E5-BCEA-14CB18E64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40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9641-F6FA-4139-A165-E5B3CC9D8DF5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A9A9-1AB5-43E5-BCEA-14CB18E64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8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9641-F6FA-4139-A165-E5B3CC9D8DF5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A9A9-1AB5-43E5-BCEA-14CB18E64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0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9641-F6FA-4139-A165-E5B3CC9D8DF5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A9A9-1AB5-43E5-BCEA-14CB18E64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6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9641-F6FA-4139-A165-E5B3CC9D8DF5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A9A9-1AB5-43E5-BCEA-14CB18E64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19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99641-F6FA-4139-A165-E5B3CC9D8DF5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A9A9-1AB5-43E5-BCEA-14CB18E64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7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99641-F6FA-4139-A165-E5B3CC9D8DF5}" type="datetimeFigureOut">
              <a:rPr lang="en-US" smtClean="0"/>
              <a:t>11/5/2018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5A9A9-1AB5-43E5-BCEA-14CB18E64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8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Bodoni MT" panose="02070603080606020203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Bodoni MT" panose="02070603080606020203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Bodoni MT" panose="020706030806060202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doni MT" panose="020706030806060202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Bodoni MT" panose="020706030806060202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Bodoni MT" panose="020706030806060202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fred.stlouisfed.org/graph/?g=eNMB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fred.stlouisfed.org/graph/?g=fARq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fred.stlouisfed.org/graph/?g=lTAD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fred.stlouisfed.org/graph/?g=lTAD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fred.stlouisfed.org/graph/?g=lTAD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fred.stlouisfed.org/graph/?g=lTAD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fred.stlouisfed.org/graph/?g=fAR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 Introduction to</a:t>
            </a:r>
            <a:br>
              <a:rPr lang="en-US" dirty="0" smtClean="0"/>
            </a:br>
            <a:r>
              <a:rPr lang="en-US" dirty="0" smtClean="0"/>
              <a:t>EU Economics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0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25"/>
            <a:ext cx="9144000" cy="1143000"/>
          </a:xfrm>
        </p:spPr>
        <p:txBody>
          <a:bodyPr/>
          <a:lstStyle/>
          <a:p>
            <a:r>
              <a:rPr lang="en-US" sz="3200" b="1" dirty="0" smtClean="0"/>
              <a:t>GDP Per Capita as % of EU Average</a:t>
            </a:r>
            <a:endParaRPr lang="en-US" sz="32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75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90600"/>
          </a:xfrm>
        </p:spPr>
        <p:txBody>
          <a:bodyPr/>
          <a:lstStyle/>
          <a:p>
            <a:r>
              <a:rPr lang="en-US" sz="2800" dirty="0" smtClean="0"/>
              <a:t>Varied Econ Outcomes in EU:</a:t>
            </a:r>
            <a:br>
              <a:rPr lang="en-US" sz="2800" dirty="0" smtClean="0"/>
            </a:br>
            <a:r>
              <a:rPr lang="en-US" sz="2800" dirty="0" smtClean="0"/>
              <a:t>Unemployment Rates</a:t>
            </a:r>
            <a:endParaRPr lang="en-US" sz="28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3999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49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89535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Varied Econ Policy in EU:</a:t>
            </a:r>
            <a:br>
              <a:rPr lang="en-US" sz="2800" dirty="0" smtClean="0"/>
            </a:br>
            <a:r>
              <a:rPr lang="en-US" sz="2800" dirty="0" smtClean="0"/>
              <a:t>Overall Competiveness Index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0200" y="1021226"/>
            <a:ext cx="5791200" cy="583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89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/>
              <a:t>Countries with Higher Labor “Protections”</a:t>
            </a:r>
            <a:br>
              <a:rPr lang="en-US" sz="2800" dirty="0" smtClean="0"/>
            </a:br>
            <a:r>
              <a:rPr lang="en-US" sz="2800" dirty="0" smtClean="0"/>
              <a:t>Have Higher Unemployment rates</a:t>
            </a:r>
            <a:endParaRPr lang="en-US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006134"/>
            <a:ext cx="9220200" cy="585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29600" y="5105400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4th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39000" y="5290066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28th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2836877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92nd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27993" y="4736068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51rst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65710" y="4278494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121rst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00200" y="2657105"/>
            <a:ext cx="4416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Country Rank in Labor Market Efficiency</a:t>
            </a:r>
          </a:p>
          <a:p>
            <a:r>
              <a:rPr lang="en-US" dirty="0" smtClean="0"/>
              <a:t>By Global Economic Forum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15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 smtClean="0"/>
              <a:t>Labor Market “Protections” &amp; Young Workers</a:t>
            </a:r>
            <a:endParaRPr lang="en-US" sz="2800" dirty="0"/>
          </a:p>
        </p:txBody>
      </p:sp>
      <p:pic>
        <p:nvPicPr>
          <p:cNvPr id="4" name="FRED Graph Chart" descr="FRED Graph">
            <a:hlinkClick r:id="rId2" tooltip="View this chart in your browser. 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685800"/>
            <a:ext cx="9144000" cy="605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0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077200" cy="1066800"/>
          </a:xfrm>
        </p:spPr>
        <p:txBody>
          <a:bodyPr/>
          <a:lstStyle/>
          <a:p>
            <a:r>
              <a:rPr lang="en-US" sz="2800" dirty="0" smtClean="0"/>
              <a:t>Econ Crisis in EU: Great Recession(s)</a:t>
            </a:r>
            <a:endParaRPr lang="en-US" sz="2800" dirty="0"/>
          </a:p>
        </p:txBody>
      </p:sp>
      <p:pic>
        <p:nvPicPr>
          <p:cNvPr id="4" name="FRED Graph Chart" descr="FRED Graph">
            <a:hlinkClick r:id="rId2" tooltip="View this chart in your browser. 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1524000"/>
            <a:ext cx="9144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25"/>
            <a:ext cx="8229600" cy="904875"/>
          </a:xfrm>
        </p:spPr>
        <p:txBody>
          <a:bodyPr/>
          <a:lstStyle/>
          <a:p>
            <a:r>
              <a:rPr lang="en-US" sz="2800" dirty="0" smtClean="0"/>
              <a:t>Post Recession Problems</a:t>
            </a:r>
            <a:endParaRPr lang="en-US" sz="2800" dirty="0"/>
          </a:p>
        </p:txBody>
      </p:sp>
      <p:pic>
        <p:nvPicPr>
          <p:cNvPr id="4" name="Content Placeholder 3" descr="http://si.wsj.net/public/resources/images/WO-AX507_EUECON_G_2015081409463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7400" y="1066800"/>
            <a:ext cx="4800600" cy="563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954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sz="2400" dirty="0" smtClean="0"/>
              <a:t>EU Debt Problem: </a:t>
            </a:r>
            <a:r>
              <a:rPr lang="en-US" sz="2400" dirty="0" err="1" smtClean="0"/>
              <a:t>Govt</a:t>
            </a:r>
            <a:r>
              <a:rPr lang="en-US" sz="2400" dirty="0" smtClean="0"/>
              <a:t> Debt as % of GDP</a:t>
            </a:r>
            <a:endParaRPr lang="en-US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1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91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EU Debt &amp; Deficit Problems</a:t>
            </a:r>
            <a:endParaRPr lang="en-US" sz="32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86" y="1142959"/>
            <a:ext cx="6343913" cy="56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26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sz="3200" dirty="0" smtClean="0"/>
              <a:t>Evolving Market Views of EU </a:t>
            </a:r>
            <a:endParaRPr lang="en-US" sz="3200" dirty="0"/>
          </a:p>
        </p:txBody>
      </p:sp>
      <p:pic>
        <p:nvPicPr>
          <p:cNvPr id="6" name="FRED Graph Chart" descr="FRED Graph">
            <a:hlinkClick r:id="rId2" tooltip="View this chart in your browser. 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447800"/>
            <a:ext cx="9144000" cy="54864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828800" y="3048000"/>
            <a:ext cx="2286000" cy="2362200"/>
          </a:xfrm>
          <a:prstGeom prst="ellipse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1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1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Evolving Market Views of EU </a:t>
            </a:r>
            <a:endParaRPr lang="en-US" sz="3200" dirty="0"/>
          </a:p>
        </p:txBody>
      </p:sp>
      <p:pic>
        <p:nvPicPr>
          <p:cNvPr id="6" name="FRED Graph Chart" descr="FRED Graph">
            <a:hlinkClick r:id="rId2" tooltip="View this chart in your browser. 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371600"/>
            <a:ext cx="9144000" cy="54102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543675" y="2819400"/>
            <a:ext cx="1219200" cy="2667000"/>
          </a:xfrm>
          <a:prstGeom prst="ellipse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sz="3200" dirty="0" smtClean="0"/>
              <a:t>Evolving Market Views of EU 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6" name="FRED Graph Chart" descr="FRED Graph">
            <a:hlinkClick r:id="rId2" tooltip="View this chart in your browser. 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447800"/>
            <a:ext cx="9220199" cy="54102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8486775" y="4953000"/>
            <a:ext cx="609600" cy="990600"/>
          </a:xfrm>
          <a:prstGeom prst="ellipse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EU Debt Economics (also U.S. &amp; Japan)</a:t>
            </a:r>
            <a:br>
              <a:rPr lang="en-US" sz="3200" dirty="0" smtClean="0"/>
            </a:br>
            <a:r>
              <a:rPr lang="en-US" sz="3200" dirty="0" smtClean="0"/>
              <a:t>Theory &amp; Debt Sustainability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b="1" dirty="0" smtClean="0">
                <a:latin typeface="Times New Roman"/>
                <a:ea typeface="Times New Roman"/>
              </a:rPr>
              <a:t>Short Run Government Spending </a:t>
            </a:r>
            <a:r>
              <a:rPr lang="en-US" b="1" dirty="0">
                <a:latin typeface="Times New Roman"/>
                <a:ea typeface="Times New Roman"/>
              </a:rPr>
              <a:t>Constraint  </a:t>
            </a:r>
          </a:p>
          <a:p>
            <a:pPr marL="0" indent="-41148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000" dirty="0">
                <a:solidFill>
                  <a:srgbClr val="7030A0"/>
                </a:solidFill>
                <a:latin typeface="Times New Roman"/>
                <a:ea typeface="Times New Roman"/>
              </a:rPr>
              <a:t>    </a:t>
            </a:r>
            <a:r>
              <a:rPr lang="en-US" sz="20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Tax Revenue (</a:t>
            </a:r>
            <a:r>
              <a:rPr lang="en-US" sz="2000" dirty="0">
                <a:solidFill>
                  <a:srgbClr val="7030A0"/>
                </a:solidFill>
                <a:latin typeface="Times New Roman"/>
                <a:ea typeface="Times New Roman"/>
              </a:rPr>
              <a:t>current &amp; future)  +  Debt Borrowed   &gt;= </a:t>
            </a:r>
          </a:p>
          <a:p>
            <a:pPr marL="0" indent="-41148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en-US" sz="2000" dirty="0">
                <a:solidFill>
                  <a:srgbClr val="7030A0"/>
                </a:solidFill>
                <a:latin typeface="Times New Roman"/>
                <a:ea typeface="Times New Roman"/>
              </a:rPr>
              <a:t>       Debt Payments + </a:t>
            </a:r>
            <a:r>
              <a:rPr lang="en-US" sz="20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Government Expenditure </a:t>
            </a:r>
            <a:r>
              <a:rPr lang="en-US" sz="2000" dirty="0">
                <a:solidFill>
                  <a:srgbClr val="7030A0"/>
                </a:solidFill>
                <a:latin typeface="Times New Roman"/>
                <a:ea typeface="Times New Roman"/>
              </a:rPr>
              <a:t>(current and future</a:t>
            </a:r>
            <a:r>
              <a:rPr lang="en-US" sz="20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)</a:t>
            </a:r>
          </a:p>
          <a:p>
            <a:pPr marL="0" indent="-411480">
              <a:lnSpc>
                <a:spcPct val="150000"/>
              </a:lnSpc>
              <a:spcBef>
                <a:spcPts val="0"/>
              </a:spcBef>
              <a:buClr>
                <a:schemeClr val="tx1">
                  <a:shade val="95000"/>
                </a:schemeClr>
              </a:buClr>
              <a:defRPr/>
            </a:pPr>
            <a:endParaRPr lang="en-US" sz="2000" dirty="0" smtClean="0">
              <a:latin typeface="Times New Roman"/>
              <a:ea typeface="Times New Roman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2000" b="1" dirty="0" smtClean="0">
                <a:latin typeface="Times New Roman"/>
                <a:ea typeface="Times New Roman"/>
              </a:rPr>
              <a:t>Long Run Constraint with NPG Condition (PV Debt Borrowed = 0) </a:t>
            </a:r>
            <a:endParaRPr lang="en-US" sz="2000" b="1" dirty="0">
              <a:latin typeface="Times New Roman"/>
              <a:ea typeface="Times New Roman"/>
            </a:endParaRPr>
          </a:p>
          <a:p>
            <a:pPr marL="0" lvl="0" indent="-411480">
              <a:lnSpc>
                <a:spcPct val="150000"/>
              </a:lnSpc>
              <a:spcBef>
                <a:spcPts val="0"/>
              </a:spcBef>
              <a:buClr>
                <a:srgbClr val="2F2B20">
                  <a:shade val="95000"/>
                </a:srgbClr>
              </a:buClr>
              <a:buNone/>
              <a:defRPr/>
            </a:pPr>
            <a:r>
              <a:rPr lang="en-US" sz="2000" dirty="0" smtClean="0">
                <a:solidFill>
                  <a:srgbClr val="2F2B20"/>
                </a:solidFill>
                <a:latin typeface="Times New Roman"/>
                <a:ea typeface="Times New Roman"/>
              </a:rPr>
              <a:t>	Tax Revenue  &gt;=   Debt Payments + </a:t>
            </a:r>
            <a:r>
              <a:rPr lang="en-US" sz="2000" dirty="0" err="1" smtClean="0">
                <a:solidFill>
                  <a:srgbClr val="2F2B20"/>
                </a:solidFill>
                <a:latin typeface="Times New Roman"/>
                <a:ea typeface="Times New Roman"/>
              </a:rPr>
              <a:t>Govt</a:t>
            </a:r>
            <a:r>
              <a:rPr lang="en-US" sz="2000" dirty="0" smtClean="0">
                <a:solidFill>
                  <a:srgbClr val="2F2B20"/>
                </a:solidFill>
                <a:latin typeface="Times New Roman"/>
                <a:ea typeface="Times New Roman"/>
              </a:rPr>
              <a:t> Expenditure  </a:t>
            </a:r>
          </a:p>
          <a:p>
            <a:pPr marL="0" lvl="0" indent="-411480">
              <a:lnSpc>
                <a:spcPct val="150000"/>
              </a:lnSpc>
              <a:spcBef>
                <a:spcPts val="0"/>
              </a:spcBef>
              <a:buClr>
                <a:srgbClr val="2F2B20">
                  <a:shade val="95000"/>
                </a:srgbClr>
              </a:buClr>
              <a:buNone/>
              <a:defRPr/>
            </a:pPr>
            <a:r>
              <a:rPr lang="en-US" sz="2000" dirty="0">
                <a:solidFill>
                  <a:srgbClr val="2F2B20"/>
                </a:solidFill>
                <a:latin typeface="Times New Roman"/>
                <a:ea typeface="Times New Roman"/>
              </a:rPr>
              <a:t>	</a:t>
            </a:r>
            <a:r>
              <a:rPr lang="en-US" sz="2000" dirty="0" smtClean="0">
                <a:solidFill>
                  <a:srgbClr val="2F2B20"/>
                </a:solidFill>
                <a:latin typeface="Times New Roman"/>
                <a:ea typeface="Times New Roman"/>
              </a:rPr>
              <a:t>(current &amp; future)</a:t>
            </a:r>
          </a:p>
          <a:p>
            <a:pPr marL="662940" lvl="2" indent="-411480">
              <a:lnSpc>
                <a:spcPct val="150000"/>
              </a:lnSpc>
              <a:spcBef>
                <a:spcPts val="0"/>
              </a:spcBef>
              <a:buClr>
                <a:srgbClr val="2F2B20">
                  <a:shade val="95000"/>
                </a:srgbClr>
              </a:buClr>
              <a:defRPr/>
            </a:pPr>
            <a:endParaRPr lang="en-US" sz="1600" dirty="0" smtClean="0">
              <a:solidFill>
                <a:srgbClr val="2F2B20"/>
              </a:solidFill>
              <a:latin typeface="Times New Roman"/>
              <a:ea typeface="Times New Roman"/>
            </a:endParaRPr>
          </a:p>
          <a:p>
            <a:pPr marL="0" indent="-41148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24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311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Market Valuation of Public Debt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11430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</a:rPr>
                        </m:ctrlPr>
                      </m:fPr>
                      <m:num>
                        <m:eqArr>
                          <m:eqArr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eqArrPr>
                          <m:e/>
                          <m:e/>
                          <m:e>
                            <m:r>
                              <a:rPr lang="en-US" b="1" i="1">
                                <a:latin typeface="Cambria Math"/>
                              </a:rPr>
                              <m:t>[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𝑴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𝒕</m:t>
                                </m:r>
                              </m:e>
                            </m:d>
                            <m:r>
                              <a:rPr lang="en-US" b="1" i="1">
                                <a:latin typeface="Cambria Math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𝑩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/>
                                  </a:rPr>
                                  <m:t>𝒕</m:t>
                                </m:r>
                              </m:e>
                            </m:d>
                            <m:r>
                              <a:rPr lang="en-US" b="1" i="1">
                                <a:latin typeface="Cambria Math"/>
                              </a:rPr>
                              <m:t>]</m:t>
                            </m:r>
                          </m:e>
                        </m:eqAr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𝑷</m:t>
                        </m:r>
                        <m:r>
                          <a:rPr lang="en-US" b="1" i="1">
                            <a:latin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</a:rPr>
                          <m:t>𝒕</m:t>
                        </m:r>
                        <m:r>
                          <a:rPr lang="en-US" b="1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b="1" dirty="0"/>
                  <a:t> =   E[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b="1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1" i="1">
                            <a:latin typeface="Cambria Math"/>
                          </a:rPr>
                          <m:t>𝒕</m:t>
                        </m:r>
                        <m:r>
                          <a:rPr lang="en-US" b="1" i="1">
                            <a:latin typeface="Cambria Math"/>
                          </a:rPr>
                          <m:t>=</m:t>
                        </m:r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</m:sub>
                      <m:sup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𝜷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𝒕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)(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𝑻</m:t>
                        </m:r>
                        <m:d>
                          <m:dPr>
                            <m:ctrlPr>
                              <a:rPr lang="en-US" b="1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𝒕</m:t>
                            </m:r>
                          </m:e>
                        </m:d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𝑮</m:t>
                        </m:r>
                        <m:d>
                          <m:dPr>
                            <m:ctrlPr>
                              <a:rPr lang="en-US" b="1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/>
                                <a:ea typeface="Cambria Math"/>
                              </a:rPr>
                              <m:t>𝒕</m:t>
                            </m:r>
                          </m:e>
                        </m:d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)]</m:t>
                        </m:r>
                      </m:e>
                    </m:nary>
                  </m:oMath>
                </a14:m>
                <a:endParaRPr lang="en-US" b="1" dirty="0" smtClean="0"/>
              </a:p>
              <a:p>
                <a:endParaRPr lang="en-US" dirty="0"/>
              </a:p>
              <a:p>
                <a:pPr lvl="1"/>
                <a:r>
                  <a:rPr lang="en-US" dirty="0" smtClean="0"/>
                  <a:t>Valuation and sustainability of it depends heavily on discount factor (perceived risk of the debt)</a:t>
                </a:r>
              </a:p>
              <a:p>
                <a:pPr lvl="1"/>
                <a:r>
                  <a:rPr lang="en-US" dirty="0" smtClean="0"/>
                  <a:t>Valuation can change rapidly … “tipping points” or “critical </a:t>
                </a:r>
                <a:r>
                  <a:rPr lang="en-US" dirty="0" err="1" smtClean="0"/>
                  <a:t>threshholds</a:t>
                </a:r>
                <a:r>
                  <a:rPr lang="en-US" dirty="0" smtClean="0"/>
                  <a:t>”  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 smtClean="0"/>
                  <a:t>Whose debt, money, revenue, taxes, and discount factor matters?</a:t>
                </a:r>
              </a:p>
              <a:p>
                <a:pPr lvl="2"/>
                <a:r>
                  <a:rPr lang="en-US" dirty="0" smtClean="0"/>
                  <a:t>Country?</a:t>
                </a:r>
              </a:p>
              <a:p>
                <a:pPr lvl="2"/>
                <a:r>
                  <a:rPr lang="en-US" dirty="0" smtClean="0"/>
                  <a:t>EU as whole?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r="-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522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Landmarks in EU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Deep Background</a:t>
            </a:r>
          </a:p>
          <a:p>
            <a:pPr lvl="1"/>
            <a:r>
              <a:rPr lang="en-US" sz="1600" dirty="0" smtClean="0"/>
              <a:t>Roman Era/European Nation States</a:t>
            </a:r>
          </a:p>
          <a:p>
            <a:pPr lvl="1"/>
            <a:r>
              <a:rPr lang="en-US" sz="1600" dirty="0" smtClean="0"/>
              <a:t>WWI + WWII</a:t>
            </a:r>
          </a:p>
          <a:p>
            <a:pPr lvl="1"/>
            <a:r>
              <a:rPr lang="en-US" sz="1600" dirty="0" smtClean="0"/>
              <a:t>Bretton Woods Agreement/Fixed Exchange Rates (until 1970s)</a:t>
            </a:r>
          </a:p>
          <a:p>
            <a:r>
              <a:rPr lang="en-US" sz="2000" dirty="0" smtClean="0"/>
              <a:t>European Community 1967</a:t>
            </a:r>
            <a:endParaRPr lang="en-US" sz="2000" dirty="0"/>
          </a:p>
          <a:p>
            <a:pPr lvl="1"/>
            <a:r>
              <a:rPr lang="en-US" sz="1600" dirty="0"/>
              <a:t>GER, FRA, </a:t>
            </a:r>
            <a:r>
              <a:rPr lang="en-US" sz="1600" dirty="0" smtClean="0"/>
              <a:t>BEL, </a:t>
            </a:r>
            <a:r>
              <a:rPr lang="en-US" sz="1600" dirty="0"/>
              <a:t>ITA, LUX, NED</a:t>
            </a:r>
          </a:p>
          <a:p>
            <a:pPr lvl="1"/>
            <a:r>
              <a:rPr lang="en-US" sz="1600" dirty="0"/>
              <a:t>1972: DEN, IRE, UK</a:t>
            </a:r>
          </a:p>
          <a:p>
            <a:pPr lvl="1"/>
            <a:r>
              <a:rPr lang="en-US" sz="1600" dirty="0"/>
              <a:t>1980s: GRE, PORT, ESP, AUS, SWE</a:t>
            </a:r>
          </a:p>
          <a:p>
            <a:r>
              <a:rPr lang="en-US" sz="2000" dirty="0" smtClean="0"/>
              <a:t>European Union (1992 </a:t>
            </a:r>
            <a:r>
              <a:rPr lang="en-US" sz="2000" dirty="0" smtClean="0"/>
              <a:t>Maastricht </a:t>
            </a:r>
            <a:r>
              <a:rPr lang="en-US" sz="2000" dirty="0" smtClean="0"/>
              <a:t>Treaty Plan/Conditions)</a:t>
            </a:r>
            <a:endParaRPr lang="en-US" sz="2000" dirty="0"/>
          </a:p>
          <a:p>
            <a:pPr lvl="1"/>
            <a:r>
              <a:rPr lang="en-US" dirty="0" smtClean="0"/>
              <a:t>Inflation &amp; Fiscal Targets</a:t>
            </a:r>
          </a:p>
          <a:p>
            <a:r>
              <a:rPr lang="en-US" dirty="0" smtClean="0"/>
              <a:t>Pact for Stability and Growth (1997)</a:t>
            </a:r>
          </a:p>
          <a:p>
            <a:pPr lvl="1"/>
            <a:r>
              <a:rPr lang="en-US" dirty="0" smtClean="0"/>
              <a:t>Deficits &lt; 3% of GDP; Debt &lt; 60% of GDP</a:t>
            </a:r>
          </a:p>
          <a:p>
            <a:r>
              <a:rPr lang="en-US" dirty="0" smtClean="0"/>
              <a:t>Monetary System</a:t>
            </a:r>
          </a:p>
          <a:p>
            <a:pPr lvl="1"/>
            <a:r>
              <a:rPr lang="en-US" dirty="0" smtClean="0"/>
              <a:t>European Central Bank (1998)</a:t>
            </a:r>
          </a:p>
          <a:p>
            <a:pPr lvl="1"/>
            <a:r>
              <a:rPr lang="en-US" dirty="0" smtClean="0"/>
              <a:t>Euro 1999 (unit) /2002 (medium)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71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Is/Was The EU?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7030A0"/>
                </a:solidFill>
              </a:rPr>
              <a:t>Common currency area</a:t>
            </a:r>
          </a:p>
          <a:p>
            <a:endParaRPr lang="en-US" dirty="0"/>
          </a:p>
          <a:p>
            <a:pPr marL="411480" lvl="1" indent="0">
              <a:buNone/>
            </a:pPr>
            <a:r>
              <a:rPr lang="en-US" dirty="0" smtClean="0"/>
              <a:t>+  Open (low barriers) economic zone</a:t>
            </a:r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  +  Area of fiscal and regulatory integration </a:t>
            </a:r>
          </a:p>
          <a:p>
            <a:endParaRPr lang="en-US" dirty="0"/>
          </a:p>
          <a:p>
            <a:r>
              <a:rPr lang="en-US" dirty="0" smtClean="0"/>
              <a:t>Nation-State overseeing subunits?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84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EU as Currency Common Currency Area:</a:t>
            </a:r>
            <a:br>
              <a:rPr lang="en-US" sz="2800" dirty="0" smtClean="0"/>
            </a:br>
            <a:r>
              <a:rPr lang="en-US" sz="2400" dirty="0" smtClean="0"/>
              <a:t>Views of Conditions for Successful Common Currency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“Optimal Currency Areas”</a:t>
            </a:r>
            <a:br>
              <a:rPr lang="en-US" dirty="0" smtClean="0"/>
            </a:br>
            <a:r>
              <a:rPr lang="en-US" dirty="0" smtClean="0"/>
              <a:t>(Mundell …)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Labor mobility across sub-units</a:t>
            </a:r>
          </a:p>
          <a:p>
            <a:r>
              <a:rPr lang="en-US" dirty="0" smtClean="0"/>
              <a:t>Wage flexibility across sub-units</a:t>
            </a:r>
          </a:p>
          <a:p>
            <a:r>
              <a:rPr lang="en-US" dirty="0" smtClean="0"/>
              <a:t>Fiscal transfers across sub-units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Credible Commitments</a:t>
            </a:r>
          </a:p>
          <a:p>
            <a:r>
              <a:rPr lang="en-US" dirty="0" smtClean="0"/>
              <a:t>(Cochrane …)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Common currency (fixed exchange) as solution to repeated game problem</a:t>
            </a:r>
          </a:p>
          <a:p>
            <a:r>
              <a:rPr lang="en-US" dirty="0" smtClean="0"/>
              <a:t>Currency </a:t>
            </a:r>
            <a:r>
              <a:rPr lang="en-US" dirty="0" smtClean="0"/>
              <a:t>value stability</a:t>
            </a:r>
          </a:p>
          <a:p>
            <a:r>
              <a:rPr lang="en-US" dirty="0" smtClean="0"/>
              <a:t>Sub-units responsible for own fiscal commitments</a:t>
            </a:r>
          </a:p>
          <a:p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08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U.S. Common Currency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Sub-unit defaults</a:t>
            </a:r>
          </a:p>
          <a:p>
            <a:r>
              <a:rPr lang="en-US" dirty="0" smtClean="0"/>
              <a:t>Large regional productivity/income differences</a:t>
            </a:r>
          </a:p>
          <a:p>
            <a:r>
              <a:rPr lang="en-US" dirty="0" smtClean="0"/>
              <a:t>Fiscal transfers across sub-units but of limited </a:t>
            </a:r>
            <a:r>
              <a:rPr lang="en-US" dirty="0" smtClean="0"/>
              <a:t>magnitudes and (many) tied to long run goals rather than business cycle </a:t>
            </a:r>
            <a:endParaRPr lang="en-US" dirty="0" smtClean="0"/>
          </a:p>
          <a:p>
            <a:r>
              <a:rPr lang="en-US" dirty="0" smtClean="0"/>
              <a:t>Regional price differentials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26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Is/Was The EU?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Common currency area?</a:t>
            </a:r>
          </a:p>
          <a:p>
            <a:endParaRPr lang="en-US" dirty="0"/>
          </a:p>
          <a:p>
            <a:pPr lvl="1"/>
            <a:r>
              <a:rPr lang="en-US" dirty="0" smtClean="0"/>
              <a:t>Open (low barriers) economic zone?</a:t>
            </a:r>
          </a:p>
          <a:p>
            <a:endParaRPr lang="en-US" dirty="0"/>
          </a:p>
          <a:p>
            <a:r>
              <a:rPr lang="en-US" dirty="0" smtClean="0"/>
              <a:t>Area of fiscal and regulatory integration? </a:t>
            </a:r>
          </a:p>
          <a:p>
            <a:endParaRPr lang="en-US" dirty="0"/>
          </a:p>
          <a:p>
            <a:r>
              <a:rPr lang="en-US" sz="3200" dirty="0" smtClean="0">
                <a:solidFill>
                  <a:srgbClr val="7030A0"/>
                </a:solidFill>
              </a:rPr>
              <a:t>Nation-State with subunits?</a:t>
            </a:r>
          </a:p>
          <a:p>
            <a:pPr lvl="1"/>
            <a:r>
              <a:rPr lang="en-US" sz="3000" dirty="0" smtClean="0">
                <a:solidFill>
                  <a:srgbClr val="7030A0"/>
                </a:solidFill>
              </a:rPr>
              <a:t>Responsibilities of individual subunits?</a:t>
            </a:r>
          </a:p>
          <a:p>
            <a:pPr lvl="1"/>
            <a:r>
              <a:rPr lang="en-US" sz="3000" dirty="0" smtClean="0">
                <a:solidFill>
                  <a:srgbClr val="7030A0"/>
                </a:solidFill>
              </a:rPr>
              <a:t>Responsibilities of ECB/fiscal collective …?</a:t>
            </a:r>
            <a:endParaRPr lang="en-US" sz="3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5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Market Views: (Implicitly) More Than Just Common Currency Area </a:t>
            </a:r>
            <a:endParaRPr lang="en-US" sz="3200" dirty="0"/>
          </a:p>
        </p:txBody>
      </p:sp>
      <p:pic>
        <p:nvPicPr>
          <p:cNvPr id="6" name="FRED Graph Chart" descr="FRED Graph">
            <a:hlinkClick r:id="rId2" tooltip="View this chart in your browser. 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447800"/>
            <a:ext cx="9144000" cy="54864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447800" y="2819400"/>
            <a:ext cx="2667000" cy="2590800"/>
          </a:xfrm>
          <a:prstGeom prst="ellipse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"/>
            <a:ext cx="7620000" cy="1143000"/>
          </a:xfrm>
        </p:spPr>
        <p:txBody>
          <a:bodyPr/>
          <a:lstStyle/>
          <a:p>
            <a:r>
              <a:rPr lang="en-US" sz="2800" dirty="0" smtClean="0"/>
              <a:t>Varied Economic Outcomes in EU:</a:t>
            </a:r>
            <a:br>
              <a:rPr lang="en-US" sz="2800" dirty="0" smtClean="0"/>
            </a:br>
            <a:r>
              <a:rPr lang="en-US" sz="2800" dirty="0" smtClean="0"/>
              <a:t>GDP Per Capita</a:t>
            </a:r>
            <a:endParaRPr lang="en-US" sz="2800" dirty="0"/>
          </a:p>
        </p:txBody>
      </p:sp>
      <p:pic>
        <p:nvPicPr>
          <p:cNvPr id="4" name="FRED Graph Chart" descr="FRED Graph">
            <a:hlinkClick r:id="rId2" tooltip="View this chart in your browser. 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143000"/>
            <a:ext cx="91440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71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2022</TotalTime>
  <Words>512</Words>
  <Application>Microsoft Office PowerPoint</Application>
  <PresentationFormat>On-screen Show (4:3)</PresentationFormat>
  <Paragraphs>90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An Introduction to EU Economics</vt:lpstr>
      <vt:lpstr>PowerPoint Presentation</vt:lpstr>
      <vt:lpstr>Landmarks in EU History</vt:lpstr>
      <vt:lpstr>What Is/Was The EU?</vt:lpstr>
      <vt:lpstr>EU as Currency Common Currency Area: Views of Conditions for Successful Common Currency</vt:lpstr>
      <vt:lpstr>U.S. Common Currency Experience</vt:lpstr>
      <vt:lpstr>What Is/Was The EU?</vt:lpstr>
      <vt:lpstr>Market Views: (Implicitly) More Than Just Common Currency Area </vt:lpstr>
      <vt:lpstr>Varied Economic Outcomes in EU: GDP Per Capita</vt:lpstr>
      <vt:lpstr>GDP Per Capita as % of EU Average</vt:lpstr>
      <vt:lpstr>Varied Econ Outcomes in EU: Unemployment Rates</vt:lpstr>
      <vt:lpstr>Varied Econ Policy in EU: Overall Competiveness Index</vt:lpstr>
      <vt:lpstr>Countries with Higher Labor “Protections” Have Higher Unemployment rates</vt:lpstr>
      <vt:lpstr>Labor Market “Protections” &amp; Young Workers</vt:lpstr>
      <vt:lpstr>Econ Crisis in EU: Great Recession(s)</vt:lpstr>
      <vt:lpstr>Post Recession Problems</vt:lpstr>
      <vt:lpstr>EU Debt Problem: Govt Debt as % of GDP</vt:lpstr>
      <vt:lpstr>EU Debt &amp; Deficit Problems</vt:lpstr>
      <vt:lpstr>Evolving Market Views of EU </vt:lpstr>
      <vt:lpstr>Evolving Market Views of EU </vt:lpstr>
      <vt:lpstr>Evolving Market Views of EU  </vt:lpstr>
      <vt:lpstr>EU Debt Economics (also U.S. &amp; Japan) Theory &amp; Debt Sustainability</vt:lpstr>
      <vt:lpstr>Market Valuation of Public Debt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Goff, Brian</dc:creator>
  <cp:lastModifiedBy>Goff, Brian</cp:lastModifiedBy>
  <cp:revision>35</cp:revision>
  <dcterms:created xsi:type="dcterms:W3CDTF">2015-11-11T14:48:33Z</dcterms:created>
  <dcterms:modified xsi:type="dcterms:W3CDTF">2018-11-05T18:33:12Z</dcterms:modified>
</cp:coreProperties>
</file>