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744" r:id="rId2"/>
    <p:sldMasterId id="2147483756" r:id="rId3"/>
  </p:sldMasterIdLst>
  <p:notesMasterIdLst>
    <p:notesMasterId r:id="rId43"/>
  </p:notesMasterIdLst>
  <p:sldIdLst>
    <p:sldId id="287" r:id="rId4"/>
    <p:sldId id="368" r:id="rId5"/>
    <p:sldId id="375" r:id="rId6"/>
    <p:sldId id="386" r:id="rId7"/>
    <p:sldId id="387" r:id="rId8"/>
    <p:sldId id="388" r:id="rId9"/>
    <p:sldId id="389" r:id="rId10"/>
    <p:sldId id="390" r:id="rId11"/>
    <p:sldId id="350" r:id="rId12"/>
    <p:sldId id="392" r:id="rId13"/>
    <p:sldId id="352" r:id="rId14"/>
    <p:sldId id="376" r:id="rId15"/>
    <p:sldId id="394" r:id="rId16"/>
    <p:sldId id="395" r:id="rId17"/>
    <p:sldId id="397" r:id="rId18"/>
    <p:sldId id="396" r:id="rId19"/>
    <p:sldId id="399" r:id="rId20"/>
    <p:sldId id="363" r:id="rId21"/>
    <p:sldId id="364" r:id="rId22"/>
    <p:sldId id="359" r:id="rId23"/>
    <p:sldId id="401" r:id="rId24"/>
    <p:sldId id="366" r:id="rId25"/>
    <p:sldId id="400" r:id="rId26"/>
    <p:sldId id="357" r:id="rId27"/>
    <p:sldId id="355" r:id="rId28"/>
    <p:sldId id="356" r:id="rId29"/>
    <p:sldId id="361" r:id="rId30"/>
    <p:sldId id="382" r:id="rId31"/>
    <p:sldId id="353" r:id="rId32"/>
    <p:sldId id="378" r:id="rId33"/>
    <p:sldId id="354" r:id="rId34"/>
    <p:sldId id="402" r:id="rId35"/>
    <p:sldId id="393" r:id="rId36"/>
    <p:sldId id="377" r:id="rId37"/>
    <p:sldId id="360" r:id="rId38"/>
    <p:sldId id="380" r:id="rId39"/>
    <p:sldId id="391" r:id="rId40"/>
    <p:sldId id="379" r:id="rId41"/>
    <p:sldId id="351" r:id="rId42"/>
  </p:sldIdLst>
  <p:sldSz cx="9144000" cy="6858000" type="letter"/>
  <p:notesSz cx="6858000" cy="89154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CCFFCC"/>
    <a:srgbClr val="FFCCFF"/>
    <a:srgbClr val="FFFFFF"/>
    <a:srgbClr val="FF00FF"/>
    <a:srgbClr val="00FF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37" autoAdjust="0"/>
  </p:normalViewPr>
  <p:slideViewPr>
    <p:cSldViewPr>
      <p:cViewPr>
        <p:scale>
          <a:sx n="66" d="100"/>
          <a:sy n="66" d="100"/>
        </p:scale>
        <p:origin x="-2298" y="-9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7991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7066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7066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99F298D0-AD5F-4D50-823F-8C8C378AE32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A440E6C-2265-45AD-8488-C44287AA356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A0B614C-75E9-4039-B812-3275E01919B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10963979-5234-4973-87A7-F5C774D6EE33}"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chemeClr val="accent1"/>
          </a:solidFill>
        </p:spPr>
        <p:txBody>
          <a:bodyPr/>
          <a:lstStyle>
            <a:lvl1pPr>
              <a:defRPr>
                <a:latin typeface="Baskerville Old Face" panose="020206020805050203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Baskerville Old Face" panose="020206020805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9F298D0-AD5F-4D50-823F-8C8C378AE32A}" type="slidenum">
              <a:rPr lang="en-US" smtClean="0"/>
              <a:pPr>
                <a:defRPr/>
              </a:pPr>
              <a:t>‹#›</a:t>
            </a:fld>
            <a:endParaRPr lang="en-US"/>
          </a:p>
        </p:txBody>
      </p:sp>
    </p:spTree>
    <p:extLst>
      <p:ext uri="{BB962C8B-B14F-4D97-AF65-F5344CB8AC3E}">
        <p14:creationId xmlns:p14="http://schemas.microsoft.com/office/powerpoint/2010/main" val="2364075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lvl1pPr>
              <a:defRPr>
                <a:latin typeface="Baskerville Old Face" panose="020206020805050203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Baskerville Old Face" panose="02020602080505020303" pitchFamily="18" charset="0"/>
              </a:defRPr>
            </a:lvl1pPr>
            <a:lvl2pPr>
              <a:defRPr>
                <a:latin typeface="Baskerville Old Face" panose="02020602080505020303" pitchFamily="18" charset="0"/>
              </a:defRPr>
            </a:lvl2pPr>
            <a:lvl3pPr>
              <a:defRPr>
                <a:latin typeface="Baskerville Old Face" panose="02020602080505020303" pitchFamily="18" charset="0"/>
              </a:defRPr>
            </a:lvl3pPr>
            <a:lvl4pPr>
              <a:defRPr>
                <a:latin typeface="Baskerville Old Face" panose="02020602080505020303" pitchFamily="18" charset="0"/>
              </a:defRPr>
            </a:lvl4pPr>
            <a:lvl5pPr>
              <a:defRPr>
                <a:latin typeface="Baskerville Old Face" panose="02020602080505020303"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997225-ED98-45FD-9CA4-3C816E451F81}" type="slidenum">
              <a:rPr lang="en-US" smtClean="0"/>
              <a:pPr>
                <a:defRPr/>
              </a:pPr>
              <a:t>‹#›</a:t>
            </a:fld>
            <a:endParaRPr lang="en-US"/>
          </a:p>
        </p:txBody>
      </p:sp>
    </p:spTree>
    <p:extLst>
      <p:ext uri="{BB962C8B-B14F-4D97-AF65-F5344CB8AC3E}">
        <p14:creationId xmlns:p14="http://schemas.microsoft.com/office/powerpoint/2010/main" val="1358839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3C88215-9748-49EF-98EE-F36294841CB8}" type="slidenum">
              <a:rPr lang="en-US" smtClean="0"/>
              <a:pPr>
                <a:defRPr/>
              </a:pPr>
              <a:t>‹#›</a:t>
            </a:fld>
            <a:endParaRPr lang="en-US"/>
          </a:p>
        </p:txBody>
      </p:sp>
    </p:spTree>
    <p:extLst>
      <p:ext uri="{BB962C8B-B14F-4D97-AF65-F5344CB8AC3E}">
        <p14:creationId xmlns:p14="http://schemas.microsoft.com/office/powerpoint/2010/main" val="5590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02440F7-2D86-4CA1-8383-0677AEBFDF02}" type="slidenum">
              <a:rPr lang="en-US" smtClean="0"/>
              <a:pPr>
                <a:defRPr/>
              </a:pPr>
              <a:t>‹#›</a:t>
            </a:fld>
            <a:endParaRPr lang="en-US"/>
          </a:p>
        </p:txBody>
      </p:sp>
    </p:spTree>
    <p:extLst>
      <p:ext uri="{BB962C8B-B14F-4D97-AF65-F5344CB8AC3E}">
        <p14:creationId xmlns:p14="http://schemas.microsoft.com/office/powerpoint/2010/main" val="11875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47DFE1B-3297-4927-8089-ADF49FF0150F}" type="slidenum">
              <a:rPr lang="en-US" smtClean="0"/>
              <a:pPr>
                <a:defRPr/>
              </a:pPr>
              <a:t>‹#›</a:t>
            </a:fld>
            <a:endParaRPr lang="en-US"/>
          </a:p>
        </p:txBody>
      </p:sp>
    </p:spTree>
    <p:extLst>
      <p:ext uri="{BB962C8B-B14F-4D97-AF65-F5344CB8AC3E}">
        <p14:creationId xmlns:p14="http://schemas.microsoft.com/office/powerpoint/2010/main" val="292759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4CE9AD7-2DF4-443B-9304-2DCD4366D50E}" type="slidenum">
              <a:rPr lang="en-US" smtClean="0"/>
              <a:pPr>
                <a:defRPr/>
              </a:pPr>
              <a:t>‹#›</a:t>
            </a:fld>
            <a:endParaRPr lang="en-US"/>
          </a:p>
        </p:txBody>
      </p:sp>
    </p:spTree>
    <p:extLst>
      <p:ext uri="{BB962C8B-B14F-4D97-AF65-F5344CB8AC3E}">
        <p14:creationId xmlns:p14="http://schemas.microsoft.com/office/powerpoint/2010/main" val="343223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3BE74DB-41DE-4BAA-90BF-ACF9207EFCB9}" type="slidenum">
              <a:rPr lang="en-US" smtClean="0"/>
              <a:pPr>
                <a:defRPr/>
              </a:pPr>
              <a:t>‹#›</a:t>
            </a:fld>
            <a:endParaRPr lang="en-US"/>
          </a:p>
        </p:txBody>
      </p:sp>
    </p:spTree>
    <p:extLst>
      <p:ext uri="{BB962C8B-B14F-4D97-AF65-F5344CB8AC3E}">
        <p14:creationId xmlns:p14="http://schemas.microsoft.com/office/powerpoint/2010/main" val="416555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7997225-ED98-45FD-9CA4-3C816E451F8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609CC0A-8909-4127-8B03-D52081642C73}" type="slidenum">
              <a:rPr lang="en-US" smtClean="0"/>
              <a:pPr>
                <a:defRPr/>
              </a:pPr>
              <a:t>‹#›</a:t>
            </a:fld>
            <a:endParaRPr lang="en-US"/>
          </a:p>
        </p:txBody>
      </p:sp>
    </p:spTree>
    <p:extLst>
      <p:ext uri="{BB962C8B-B14F-4D97-AF65-F5344CB8AC3E}">
        <p14:creationId xmlns:p14="http://schemas.microsoft.com/office/powerpoint/2010/main" val="1993998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13AF65-F39A-4BEF-B265-638A7614BB9A}" type="slidenum">
              <a:rPr lang="en-US" smtClean="0"/>
              <a:pPr>
                <a:defRPr/>
              </a:pPr>
              <a:t>‹#›</a:t>
            </a:fld>
            <a:endParaRPr lang="en-US"/>
          </a:p>
        </p:txBody>
      </p:sp>
    </p:spTree>
    <p:extLst>
      <p:ext uri="{BB962C8B-B14F-4D97-AF65-F5344CB8AC3E}">
        <p14:creationId xmlns:p14="http://schemas.microsoft.com/office/powerpoint/2010/main" val="11296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440E6C-2265-45AD-8488-C44287AA356D}" type="slidenum">
              <a:rPr lang="en-US" smtClean="0"/>
              <a:pPr>
                <a:defRPr/>
              </a:pPr>
              <a:t>‹#›</a:t>
            </a:fld>
            <a:endParaRPr lang="en-US"/>
          </a:p>
        </p:txBody>
      </p:sp>
    </p:spTree>
    <p:extLst>
      <p:ext uri="{BB962C8B-B14F-4D97-AF65-F5344CB8AC3E}">
        <p14:creationId xmlns:p14="http://schemas.microsoft.com/office/powerpoint/2010/main" val="3973931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0B614C-75E9-4039-B812-3275E01919BB}" type="slidenum">
              <a:rPr lang="en-US" smtClean="0"/>
              <a:pPr>
                <a:defRPr/>
              </a:pPr>
              <a:t>‹#›</a:t>
            </a:fld>
            <a:endParaRPr lang="en-US"/>
          </a:p>
        </p:txBody>
      </p:sp>
    </p:spTree>
    <p:extLst>
      <p:ext uri="{BB962C8B-B14F-4D97-AF65-F5344CB8AC3E}">
        <p14:creationId xmlns:p14="http://schemas.microsoft.com/office/powerpoint/2010/main" val="3298279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8BFB45-E136-45D0-BFD0-9ED7F19600C8}"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0845C-E843-423A-86F2-5686A74930BF}" type="slidenum">
              <a:rPr lang="en-US" smtClean="0"/>
              <a:t>‹#›</a:t>
            </a:fld>
            <a:endParaRPr lang="en-US"/>
          </a:p>
        </p:txBody>
      </p:sp>
    </p:spTree>
    <p:extLst>
      <p:ext uri="{BB962C8B-B14F-4D97-AF65-F5344CB8AC3E}">
        <p14:creationId xmlns:p14="http://schemas.microsoft.com/office/powerpoint/2010/main" val="1490691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BFB45-E136-45D0-BFD0-9ED7F19600C8}"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0845C-E843-423A-86F2-5686A74930BF}" type="slidenum">
              <a:rPr lang="en-US" smtClean="0"/>
              <a:t>‹#›</a:t>
            </a:fld>
            <a:endParaRPr lang="en-US"/>
          </a:p>
        </p:txBody>
      </p:sp>
    </p:spTree>
    <p:extLst>
      <p:ext uri="{BB962C8B-B14F-4D97-AF65-F5344CB8AC3E}">
        <p14:creationId xmlns:p14="http://schemas.microsoft.com/office/powerpoint/2010/main" val="1294208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8BFB45-E136-45D0-BFD0-9ED7F19600C8}"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0845C-E843-423A-86F2-5686A74930BF}" type="slidenum">
              <a:rPr lang="en-US" smtClean="0"/>
              <a:t>‹#›</a:t>
            </a:fld>
            <a:endParaRPr lang="en-US"/>
          </a:p>
        </p:txBody>
      </p:sp>
    </p:spTree>
    <p:extLst>
      <p:ext uri="{BB962C8B-B14F-4D97-AF65-F5344CB8AC3E}">
        <p14:creationId xmlns:p14="http://schemas.microsoft.com/office/powerpoint/2010/main" val="2473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8BFB45-E136-45D0-BFD0-9ED7F19600C8}"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0845C-E843-423A-86F2-5686A74930BF}" type="slidenum">
              <a:rPr lang="en-US" smtClean="0"/>
              <a:t>‹#›</a:t>
            </a:fld>
            <a:endParaRPr lang="en-US"/>
          </a:p>
        </p:txBody>
      </p:sp>
    </p:spTree>
    <p:extLst>
      <p:ext uri="{BB962C8B-B14F-4D97-AF65-F5344CB8AC3E}">
        <p14:creationId xmlns:p14="http://schemas.microsoft.com/office/powerpoint/2010/main" val="182710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8BFB45-E136-45D0-BFD0-9ED7F19600C8}" type="datetimeFigureOut">
              <a:rPr lang="en-US" smtClean="0"/>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D0845C-E843-423A-86F2-5686A74930BF}" type="slidenum">
              <a:rPr lang="en-US" smtClean="0"/>
              <a:t>‹#›</a:t>
            </a:fld>
            <a:endParaRPr lang="en-US"/>
          </a:p>
        </p:txBody>
      </p:sp>
    </p:spTree>
    <p:extLst>
      <p:ext uri="{BB962C8B-B14F-4D97-AF65-F5344CB8AC3E}">
        <p14:creationId xmlns:p14="http://schemas.microsoft.com/office/powerpoint/2010/main" val="4127787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8BFB45-E136-45D0-BFD0-9ED7F19600C8}" type="datetimeFigureOut">
              <a:rPr lang="en-US" smtClean="0"/>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D0845C-E843-423A-86F2-5686A74930BF}" type="slidenum">
              <a:rPr lang="en-US" smtClean="0"/>
              <a:t>‹#›</a:t>
            </a:fld>
            <a:endParaRPr lang="en-US"/>
          </a:p>
        </p:txBody>
      </p:sp>
    </p:spTree>
    <p:extLst>
      <p:ext uri="{BB962C8B-B14F-4D97-AF65-F5344CB8AC3E}">
        <p14:creationId xmlns:p14="http://schemas.microsoft.com/office/powerpoint/2010/main" val="142221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3C88215-9748-49EF-98EE-F36294841CB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BFB45-E136-45D0-BFD0-9ED7F19600C8}" type="datetimeFigureOut">
              <a:rPr lang="en-US" smtClean="0"/>
              <a:t>10/17/2018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D0845C-E843-423A-86F2-5686A74930BF}" type="slidenum">
              <a:rPr lang="en-US" smtClean="0"/>
              <a:t>‹#›</a:t>
            </a:fld>
            <a:endParaRPr lang="en-US"/>
          </a:p>
        </p:txBody>
      </p:sp>
    </p:spTree>
    <p:extLst>
      <p:ext uri="{BB962C8B-B14F-4D97-AF65-F5344CB8AC3E}">
        <p14:creationId xmlns:p14="http://schemas.microsoft.com/office/powerpoint/2010/main" val="4230856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8BFB45-E136-45D0-BFD0-9ED7F19600C8}"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0845C-E843-423A-86F2-5686A74930BF}" type="slidenum">
              <a:rPr lang="en-US" smtClean="0"/>
              <a:t>‹#›</a:t>
            </a:fld>
            <a:endParaRPr lang="en-US"/>
          </a:p>
        </p:txBody>
      </p:sp>
    </p:spTree>
    <p:extLst>
      <p:ext uri="{BB962C8B-B14F-4D97-AF65-F5344CB8AC3E}">
        <p14:creationId xmlns:p14="http://schemas.microsoft.com/office/powerpoint/2010/main" val="250100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8BFB45-E136-45D0-BFD0-9ED7F19600C8}"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0845C-E843-423A-86F2-5686A74930BF}" type="slidenum">
              <a:rPr lang="en-US" smtClean="0"/>
              <a:t>‹#›</a:t>
            </a:fld>
            <a:endParaRPr lang="en-US"/>
          </a:p>
        </p:txBody>
      </p:sp>
    </p:spTree>
    <p:extLst>
      <p:ext uri="{BB962C8B-B14F-4D97-AF65-F5344CB8AC3E}">
        <p14:creationId xmlns:p14="http://schemas.microsoft.com/office/powerpoint/2010/main" val="125560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BFB45-E136-45D0-BFD0-9ED7F19600C8}"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0845C-E843-423A-86F2-5686A74930BF}" type="slidenum">
              <a:rPr lang="en-US" smtClean="0"/>
              <a:t>‹#›</a:t>
            </a:fld>
            <a:endParaRPr lang="en-US"/>
          </a:p>
        </p:txBody>
      </p:sp>
    </p:spTree>
    <p:extLst>
      <p:ext uri="{BB962C8B-B14F-4D97-AF65-F5344CB8AC3E}">
        <p14:creationId xmlns:p14="http://schemas.microsoft.com/office/powerpoint/2010/main" val="1500390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BFB45-E136-45D0-BFD0-9ED7F19600C8}"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0845C-E843-423A-86F2-5686A74930BF}" type="slidenum">
              <a:rPr lang="en-US" smtClean="0"/>
              <a:t>‹#›</a:t>
            </a:fld>
            <a:endParaRPr lang="en-US"/>
          </a:p>
        </p:txBody>
      </p:sp>
    </p:spTree>
    <p:extLst>
      <p:ext uri="{BB962C8B-B14F-4D97-AF65-F5344CB8AC3E}">
        <p14:creationId xmlns:p14="http://schemas.microsoft.com/office/powerpoint/2010/main" val="242878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02440F7-2D86-4CA1-8383-0677AEBFDF0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D47DFE1B-3297-4927-8089-ADF49FF0150F}"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4CE9AD7-2DF4-443B-9304-2DCD4366D50E}"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53BE74DB-41DE-4BAA-90BF-ACF9207EFCB9}"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609CC0A-8909-4127-8B03-D52081642C7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313AF65-F39A-4BEF-B265-638A7614BB9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963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963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93A8561-CADB-4DDB-9A27-816DF9CCCD11}"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963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6963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6964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6964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964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6964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964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6964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3"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93A8561-CADB-4DDB-9A27-816DF9CCCD11}" type="slidenum">
              <a:rPr lang="en-US" smtClean="0"/>
              <a:pPr>
                <a:defRPr/>
              </a:pPr>
              <a:t>‹#›</a:t>
            </a:fld>
            <a:endParaRPr lang="en-US"/>
          </a:p>
        </p:txBody>
      </p:sp>
    </p:spTree>
    <p:extLst>
      <p:ext uri="{BB962C8B-B14F-4D97-AF65-F5344CB8AC3E}">
        <p14:creationId xmlns:p14="http://schemas.microsoft.com/office/powerpoint/2010/main" val="260991787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Baskerville Old Face" panose="020206020805050203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askerville Old Face" panose="020206020805050203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askerville Old Face" panose="020206020805050203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askerville Old Face" panose="020206020805050203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askerville Old Face" panose="020206020805050203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askerville Old Face" panose="020206020805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BFB45-E136-45D0-BFD0-9ED7F19600C8}" type="datetimeFigureOut">
              <a:rPr lang="en-US" smtClean="0"/>
              <a:t>10/17/2018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0845C-E843-423A-86F2-5686A74930BF}" type="slidenum">
              <a:rPr lang="en-US" smtClean="0"/>
              <a:t>‹#›</a:t>
            </a:fld>
            <a:endParaRPr lang="en-US"/>
          </a:p>
        </p:txBody>
      </p:sp>
    </p:spTree>
    <p:extLst>
      <p:ext uri="{BB962C8B-B14F-4D97-AF65-F5344CB8AC3E}">
        <p14:creationId xmlns:p14="http://schemas.microsoft.com/office/powerpoint/2010/main" val="217772047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Baskerville Old Face" panose="020206020805050203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askerville Old Face" panose="020206020805050203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askerville Old Face" panose="020206020805050203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askerville Old Face" panose="020206020805050203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askerville Old Face" panose="020206020805050203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askerville Old Face" panose="020206020805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fred.stlouisfed.org/graph/?g=d78a"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fred.stlouisfed.org/graph/?g=lxvV"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fred.stlouisfed.org/graph/?g=feyG"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hyperlink" Target="https://www.newyorkfed.org/markets/primarydealers"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09600" y="1600200"/>
            <a:ext cx="7772400" cy="1371600"/>
          </a:xfrm>
        </p:spPr>
        <p:txBody>
          <a:bodyPr>
            <a:normAutofit/>
          </a:bodyPr>
          <a:lstStyle/>
          <a:p>
            <a:pPr eaLnBrk="1" hangingPunct="1">
              <a:defRPr/>
            </a:pPr>
            <a:r>
              <a:rPr lang="en-US" sz="4000" b="0" dirty="0" smtClean="0"/>
              <a:t>Fluctuations in The </a:t>
            </a:r>
            <a:br>
              <a:rPr lang="en-US" sz="4000" b="0" dirty="0" smtClean="0"/>
            </a:br>
            <a:r>
              <a:rPr lang="en-US" sz="4000" b="0" dirty="0" smtClean="0"/>
              <a:t>Value of Money</a:t>
            </a:r>
          </a:p>
        </p:txBody>
      </p:sp>
      <p:sp>
        <p:nvSpPr>
          <p:cNvPr id="29699" name="Rectangle 3"/>
          <p:cNvSpPr>
            <a:spLocks noGrp="1" noChangeArrowheads="1"/>
          </p:cNvSpPr>
          <p:nvPr>
            <p:ph type="subTitle" idx="1"/>
          </p:nvPr>
        </p:nvSpPr>
        <p:spPr>
          <a:xfrm>
            <a:off x="1295400" y="3733800"/>
            <a:ext cx="6400800" cy="1752600"/>
          </a:xfrm>
        </p:spPr>
        <p:txBody>
          <a:bodyPr/>
          <a:lstStyle/>
          <a:p>
            <a:pPr eaLnBrk="1" hangingPunct="1">
              <a:defRPr/>
            </a:pPr>
            <a:r>
              <a:rPr lang="en-US" sz="4000" b="1" dirty="0" smtClean="0"/>
              <a:t>Inflation and Deflation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Current High Inflations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912" y="914400"/>
            <a:ext cx="9183756"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614609" y="6063734"/>
            <a:ext cx="652743" cy="369332"/>
          </a:xfrm>
          <a:prstGeom prst="rect">
            <a:avLst/>
          </a:prstGeom>
          <a:noFill/>
        </p:spPr>
        <p:txBody>
          <a:bodyPr wrap="none" rtlCol="0">
            <a:spAutoFit/>
          </a:bodyPr>
          <a:lstStyle/>
          <a:p>
            <a:r>
              <a:rPr lang="en-US" b="1" dirty="0" smtClean="0"/>
              <a:t>40% </a:t>
            </a:r>
            <a:endParaRPr lang="en-US" b="1" dirty="0"/>
          </a:p>
        </p:txBody>
      </p:sp>
      <p:sp>
        <p:nvSpPr>
          <p:cNvPr id="9" name="TextBox 8"/>
          <p:cNvSpPr txBox="1"/>
          <p:nvPr/>
        </p:nvSpPr>
        <p:spPr>
          <a:xfrm>
            <a:off x="2614609" y="4114800"/>
            <a:ext cx="1116011" cy="369332"/>
          </a:xfrm>
          <a:prstGeom prst="rect">
            <a:avLst/>
          </a:prstGeom>
          <a:noFill/>
        </p:spPr>
        <p:txBody>
          <a:bodyPr wrap="none" rtlCol="0">
            <a:spAutoFit/>
          </a:bodyPr>
          <a:lstStyle/>
          <a:p>
            <a:r>
              <a:rPr lang="en-US" b="1" dirty="0" smtClean="0"/>
              <a:t>&gt; 1 mil %</a:t>
            </a:r>
            <a:endParaRPr lang="en-US" b="1" dirty="0"/>
          </a:p>
        </p:txBody>
      </p:sp>
      <p:sp>
        <p:nvSpPr>
          <p:cNvPr id="10" name="TextBox 9"/>
          <p:cNvSpPr txBox="1"/>
          <p:nvPr/>
        </p:nvSpPr>
        <p:spPr>
          <a:xfrm>
            <a:off x="5689599" y="4465209"/>
            <a:ext cx="652743" cy="369332"/>
          </a:xfrm>
          <a:prstGeom prst="rect">
            <a:avLst/>
          </a:prstGeom>
          <a:noFill/>
        </p:spPr>
        <p:txBody>
          <a:bodyPr wrap="none" rtlCol="0">
            <a:spAutoFit/>
          </a:bodyPr>
          <a:lstStyle/>
          <a:p>
            <a:r>
              <a:rPr lang="en-US" b="1" dirty="0" smtClean="0"/>
              <a:t>99% </a:t>
            </a:r>
            <a:endParaRPr lang="en-US" b="1" dirty="0"/>
          </a:p>
        </p:txBody>
      </p:sp>
      <p:cxnSp>
        <p:nvCxnSpPr>
          <p:cNvPr id="11" name="Straight Arrow Connector 10"/>
          <p:cNvCxnSpPr/>
          <p:nvPr/>
        </p:nvCxnSpPr>
        <p:spPr>
          <a:xfrm flipH="1" flipV="1">
            <a:off x="5009243" y="4364000"/>
            <a:ext cx="640080" cy="195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15627" y="4114800"/>
            <a:ext cx="652743" cy="369332"/>
          </a:xfrm>
          <a:prstGeom prst="rect">
            <a:avLst/>
          </a:prstGeom>
          <a:noFill/>
        </p:spPr>
        <p:txBody>
          <a:bodyPr wrap="none" rtlCol="0">
            <a:spAutoFit/>
          </a:bodyPr>
          <a:lstStyle/>
          <a:p>
            <a:r>
              <a:rPr lang="en-US" b="1" dirty="0" smtClean="0"/>
              <a:t>64% </a:t>
            </a:r>
            <a:endParaRPr lang="en-US" b="1" dirty="0"/>
          </a:p>
        </p:txBody>
      </p:sp>
      <p:cxnSp>
        <p:nvCxnSpPr>
          <p:cNvPr id="18" name="Straight Arrow Connector 17"/>
          <p:cNvCxnSpPr/>
          <p:nvPr/>
        </p:nvCxnSpPr>
        <p:spPr>
          <a:xfrm flipH="1" flipV="1">
            <a:off x="5009243" y="4114800"/>
            <a:ext cx="523619" cy="172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63227" y="3276600"/>
            <a:ext cx="652743" cy="369332"/>
          </a:xfrm>
          <a:prstGeom prst="rect">
            <a:avLst/>
          </a:prstGeom>
          <a:noFill/>
        </p:spPr>
        <p:txBody>
          <a:bodyPr wrap="none" rtlCol="0">
            <a:spAutoFit/>
          </a:bodyPr>
          <a:lstStyle/>
          <a:p>
            <a:r>
              <a:rPr lang="en-US" b="1" dirty="0" smtClean="0"/>
              <a:t>47% </a:t>
            </a:r>
            <a:endParaRPr lang="en-US" b="1" dirty="0"/>
          </a:p>
        </p:txBody>
      </p:sp>
    </p:spTree>
    <p:extLst>
      <p:ext uri="{BB962C8B-B14F-4D97-AF65-F5344CB8AC3E}">
        <p14:creationId xmlns:p14="http://schemas.microsoft.com/office/powerpoint/2010/main" val="1913211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Deflation in Great Depression</a:t>
            </a:r>
            <a:endParaRPr lang="en-US" dirty="0"/>
          </a:p>
        </p:txBody>
      </p:sp>
      <p:pic>
        <p:nvPicPr>
          <p:cNvPr id="27650" name="Picture 2"/>
          <p:cNvPicPr>
            <a:picLocks noGrp="1" noChangeAspect="1" noChangeArrowheads="1"/>
          </p:cNvPicPr>
          <p:nvPr>
            <p:ph idx="1"/>
          </p:nvPr>
        </p:nvPicPr>
        <p:blipFill>
          <a:blip r:embed="rId2" cstate="print"/>
          <a:stretch>
            <a:fillRect/>
          </a:stretch>
        </p:blipFill>
        <p:spPr bwMode="auto">
          <a:xfrm>
            <a:off x="103935" y="1600200"/>
            <a:ext cx="9040065" cy="5257800"/>
          </a:xfrm>
          <a:prstGeom prst="rect">
            <a:avLst/>
          </a:prstGeom>
          <a:noFill/>
          <a:ln w="12700" cap="flat" cmpd="sng">
            <a:noFill/>
            <a:prstDash val="solid"/>
            <a:miter lim="800000"/>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sz="3200" dirty="0" smtClean="0">
                <a:solidFill>
                  <a:srgbClr val="7030A0"/>
                </a:solidFill>
              </a:rPr>
              <a:t>U.S. “Great Inflation” of the 1960s and 1970s</a:t>
            </a:r>
            <a:br>
              <a:rPr lang="en-US" sz="3200" dirty="0" smtClean="0">
                <a:solidFill>
                  <a:srgbClr val="7030A0"/>
                </a:solidFill>
              </a:rPr>
            </a:br>
            <a:r>
              <a:rPr lang="en-US" sz="3200" dirty="0" smtClean="0">
                <a:solidFill>
                  <a:srgbClr val="7030A0"/>
                </a:solidFill>
              </a:rPr>
              <a:t>&amp; Growth in Quantity of Money</a:t>
            </a:r>
            <a:endParaRPr lang="en-US" sz="3200" dirty="0">
              <a:solidFill>
                <a:srgbClr val="7030A0"/>
              </a:solidFill>
            </a:endParaRPr>
          </a:p>
        </p:txBody>
      </p:sp>
      <p:sp>
        <p:nvSpPr>
          <p:cNvPr id="3" name="Content Placeholder 2"/>
          <p:cNvSpPr>
            <a:spLocks noGrp="1"/>
          </p:cNvSpPr>
          <p:nvPr>
            <p:ph idx="1"/>
          </p:nvPr>
        </p:nvSpPr>
        <p:spPr/>
        <p:txBody>
          <a:bodyPr/>
          <a:lstStyle/>
          <a:p>
            <a:endParaRPr lang="en-US"/>
          </a:p>
        </p:txBody>
      </p:sp>
      <p:pic>
        <p:nvPicPr>
          <p:cNvPr id="4" name="FRED Graph Chart" descr="FRED Graph">
            <a:hlinkClick r:id="rId2" tooltip="View this chart in your browser. "/>
          </p:cNvPr>
          <p:cNvPicPr>
            <a:picLocks noChangeAspect="1"/>
          </p:cNvPicPr>
          <p:nvPr/>
        </p:nvPicPr>
        <p:blipFill>
          <a:blip r:embed="rId3"/>
          <a:stretch>
            <a:fillRect/>
          </a:stretch>
        </p:blipFill>
        <p:spPr>
          <a:xfrm>
            <a:off x="0" y="1295400"/>
            <a:ext cx="9144000" cy="5562600"/>
          </a:xfrm>
          <a:prstGeom prst="rect">
            <a:avLst/>
          </a:prstGeom>
        </p:spPr>
      </p:pic>
    </p:spTree>
    <p:extLst>
      <p:ext uri="{BB962C8B-B14F-4D97-AF65-F5344CB8AC3E}">
        <p14:creationId xmlns:p14="http://schemas.microsoft.com/office/powerpoint/2010/main" val="1459081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Non-monetary, Slack</a:t>
            </a:r>
            <a:r>
              <a:rPr lang="en-US" sz="3200" dirty="0" smtClean="0"/>
              <a:t>” Theories of Inflation</a:t>
            </a:r>
            <a:br>
              <a:rPr lang="en-US" sz="3200" dirty="0" smtClean="0"/>
            </a:br>
            <a:r>
              <a:rPr lang="en-US" sz="3200" dirty="0" err="1" smtClean="0"/>
              <a:t>Inflation</a:t>
            </a:r>
            <a:r>
              <a:rPr lang="en-US" sz="3200" dirty="0" smtClean="0"/>
              <a:t> = b0 + b1*d(capacity utilization)</a:t>
            </a:r>
            <a:endParaRPr lang="en-US" sz="3200"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03869" y="1981200"/>
            <a:ext cx="8300738"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851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3200" dirty="0" smtClean="0"/>
              <a:t>Slack: Inflation &amp; Unemployment</a:t>
            </a:r>
            <a:br>
              <a:rPr lang="en-US" sz="3200" dirty="0" smtClean="0"/>
            </a:br>
            <a:r>
              <a:rPr lang="en-US" sz="3200" dirty="0" smtClean="0"/>
              <a:t>(Phillips Curve)</a:t>
            </a:r>
            <a:endParaRPr lang="en-US" sz="3200"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772400" cy="529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89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black"/>
                </a:solidFill>
              </a:rPr>
              <a:t>“Slack” &amp; Inflation:</a:t>
            </a:r>
            <a:br>
              <a:rPr lang="en-US" sz="2800" dirty="0">
                <a:solidFill>
                  <a:prstClr val="black"/>
                </a:solidFill>
              </a:rPr>
            </a:br>
            <a:r>
              <a:rPr lang="en-US" sz="2800" dirty="0">
                <a:solidFill>
                  <a:prstClr val="black"/>
                </a:solidFill>
              </a:rPr>
              <a:t>Phillips Curve </a:t>
            </a:r>
            <a:r>
              <a:rPr lang="en-US" sz="2800" dirty="0" smtClean="0">
                <a:solidFill>
                  <a:prstClr val="black"/>
                </a:solidFill>
              </a:rPr>
              <a:t>1948-1974</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4046" y="1905000"/>
            <a:ext cx="8238582"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458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“Slack” &amp; Inflation:</a:t>
            </a:r>
            <a:br>
              <a:rPr lang="en-US" sz="2800" dirty="0" smtClean="0"/>
            </a:br>
            <a:r>
              <a:rPr lang="en-US" sz="2800" dirty="0" smtClean="0"/>
              <a:t>Phillips Curve 1948-2017</a:t>
            </a:r>
            <a:endParaRPr lang="en-US" sz="28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407021"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778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solidFill>
                  <a:prstClr val="black"/>
                </a:solidFill>
              </a:rPr>
              <a:t/>
            </a:r>
            <a:br>
              <a:rPr lang="en-US" sz="2200" dirty="0" smtClean="0">
                <a:solidFill>
                  <a:prstClr val="black"/>
                </a:solidFill>
              </a:rPr>
            </a:br>
            <a:r>
              <a:rPr lang="en-US" sz="2200" dirty="0">
                <a:solidFill>
                  <a:prstClr val="black"/>
                </a:solidFill>
              </a:rPr>
              <a:t/>
            </a:r>
            <a:br>
              <a:rPr lang="en-US" sz="2200" dirty="0">
                <a:solidFill>
                  <a:prstClr val="black"/>
                </a:solidFill>
              </a:rPr>
            </a:br>
            <a:r>
              <a:rPr lang="en-US" sz="2200" dirty="0" smtClean="0">
                <a:solidFill>
                  <a:prstClr val="black"/>
                </a:solidFill>
              </a:rPr>
              <a:t>Re-Estimating</a:t>
            </a:r>
            <a:r>
              <a:rPr lang="en-US" sz="2200" dirty="0">
                <a:solidFill>
                  <a:prstClr val="black"/>
                </a:solidFill>
              </a:rPr>
              <a:t>: </a:t>
            </a:r>
            <a:r>
              <a:rPr lang="en-US" sz="2200" dirty="0" err="1">
                <a:solidFill>
                  <a:prstClr val="black"/>
                </a:solidFill>
              </a:rPr>
              <a:t>dln</a:t>
            </a:r>
            <a:r>
              <a:rPr lang="en-US" sz="2200" dirty="0">
                <a:solidFill>
                  <a:prstClr val="black"/>
                </a:solidFill>
              </a:rPr>
              <a:t>(P) = b0 + b1*</a:t>
            </a:r>
            <a:r>
              <a:rPr lang="en-US" sz="2200" dirty="0" err="1">
                <a:solidFill>
                  <a:prstClr val="black"/>
                </a:solidFill>
              </a:rPr>
              <a:t>dln</a:t>
            </a:r>
            <a:r>
              <a:rPr lang="en-US" sz="2200" dirty="0">
                <a:solidFill>
                  <a:prstClr val="black"/>
                </a:solidFill>
              </a:rPr>
              <a:t>(M) + b2*</a:t>
            </a:r>
            <a:r>
              <a:rPr lang="en-US" sz="2200" dirty="0" err="1">
                <a:solidFill>
                  <a:prstClr val="black"/>
                </a:solidFill>
              </a:rPr>
              <a:t>dln</a:t>
            </a:r>
            <a:r>
              <a:rPr lang="en-US" sz="2200" dirty="0">
                <a:solidFill>
                  <a:prstClr val="black"/>
                </a:solidFill>
              </a:rPr>
              <a:t>(V) – b3*</a:t>
            </a:r>
            <a:r>
              <a:rPr lang="en-US" sz="2200" dirty="0" err="1">
                <a:solidFill>
                  <a:prstClr val="black"/>
                </a:solidFill>
              </a:rPr>
              <a:t>dln</a:t>
            </a:r>
            <a:r>
              <a:rPr lang="en-US" sz="2200" dirty="0">
                <a:solidFill>
                  <a:prstClr val="black"/>
                </a:solidFill>
              </a:rPr>
              <a:t>(y)</a:t>
            </a:r>
            <a:br>
              <a:rPr lang="en-US" sz="2200" dirty="0">
                <a:solidFill>
                  <a:prstClr val="black"/>
                </a:solidFill>
              </a:rPr>
            </a:br>
            <a:r>
              <a:rPr lang="en-US" sz="2200" dirty="0">
                <a:solidFill>
                  <a:prstClr val="black"/>
                </a:solidFill>
              </a:rPr>
              <a:t>Measurement Methods Matter:</a:t>
            </a:r>
            <a:br>
              <a:rPr lang="en-US" sz="2200" dirty="0">
                <a:solidFill>
                  <a:prstClr val="black"/>
                </a:solidFill>
              </a:rPr>
            </a:br>
            <a:r>
              <a:rPr lang="en-US" sz="2200" dirty="0">
                <a:solidFill>
                  <a:prstClr val="black"/>
                </a:solidFill>
              </a:rPr>
              <a:t>Mixing CPI (inflation) with GDP-deflator for real GDP</a:t>
            </a:r>
            <a:br>
              <a:rPr lang="en-US" sz="2200" dirty="0">
                <a:solidFill>
                  <a:prstClr val="black"/>
                </a:solidFill>
              </a:rPr>
            </a:b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8261407" cy="4285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8207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Estimating </a:t>
            </a:r>
            <a:r>
              <a:rPr lang="en-US" sz="3200" dirty="0" smtClean="0"/>
              <a:t>Inflation from Equation of Exchange</a:t>
            </a:r>
            <a:r>
              <a:rPr lang="en-US" dirty="0" smtClean="0"/>
              <a:t/>
            </a:r>
            <a:br>
              <a:rPr lang="en-US" dirty="0" smtClean="0"/>
            </a:br>
            <a:r>
              <a:rPr lang="en-US" sz="2400" dirty="0" smtClean="0"/>
              <a:t>%d(P)</a:t>
            </a:r>
            <a:r>
              <a:rPr lang="en-US" sz="2400" dirty="0" smtClean="0"/>
              <a:t> </a:t>
            </a:r>
            <a:r>
              <a:rPr lang="en-US" sz="2400" dirty="0" smtClean="0"/>
              <a:t>= b0 + b1</a:t>
            </a:r>
            <a:r>
              <a:rPr lang="en-US" sz="2400" dirty="0" smtClean="0"/>
              <a:t>*%d(M</a:t>
            </a:r>
            <a:r>
              <a:rPr lang="en-US" sz="2400" dirty="0" smtClean="0"/>
              <a:t>) + </a:t>
            </a:r>
            <a:r>
              <a:rPr lang="en-US" sz="2400" dirty="0" smtClean="0"/>
              <a:t>b2*%d(V</a:t>
            </a:r>
            <a:r>
              <a:rPr lang="en-US" sz="2400" dirty="0" smtClean="0"/>
              <a:t>) – </a:t>
            </a:r>
            <a:r>
              <a:rPr lang="en-US" sz="2400" dirty="0" smtClean="0"/>
              <a:t>b3*%d(y) </a:t>
            </a:r>
            <a:br>
              <a:rPr lang="en-US" sz="2400" dirty="0" smtClean="0"/>
            </a:br>
            <a:r>
              <a:rPr lang="en-US" sz="2400" dirty="0" smtClean="0"/>
              <a:t>Note: Using annual percent change &amp; NSA for </a:t>
            </a:r>
            <a:r>
              <a:rPr lang="en-US" sz="2400" dirty="0" err="1" smtClean="0"/>
              <a:t>cpi</a:t>
            </a:r>
            <a:r>
              <a:rPr lang="en-US" sz="2400" dirty="0"/>
              <a:t> </a:t>
            </a:r>
            <a:r>
              <a:rPr lang="en-US" sz="2400" dirty="0" smtClean="0"/>
              <a:t>&amp; </a:t>
            </a:r>
            <a:r>
              <a:rPr lang="en-US" sz="2400" dirty="0" err="1" smtClean="0"/>
              <a:t>mzm</a:t>
            </a:r>
            <a:endParaRPr lang="en-US" sz="24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828800"/>
            <a:ext cx="8496836"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1463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
            </a:r>
            <a:br>
              <a:rPr lang="en-US" sz="2400" dirty="0" smtClean="0"/>
            </a:br>
            <a:r>
              <a:rPr lang="en-US" sz="2400" dirty="0" smtClean="0"/>
              <a:t>Re-</a:t>
            </a:r>
            <a:r>
              <a:rPr lang="en-US" sz="2400" dirty="0" smtClean="0"/>
              <a:t>Estimating</a:t>
            </a:r>
            <a:r>
              <a:rPr lang="en-US" sz="2400" dirty="0" smtClean="0"/>
              <a:t>: </a:t>
            </a:r>
            <a:r>
              <a:rPr lang="en-US" sz="2400" dirty="0" err="1" smtClean="0"/>
              <a:t>dln</a:t>
            </a:r>
            <a:r>
              <a:rPr lang="en-US" sz="2400" dirty="0" smtClean="0"/>
              <a:t>(P) = b0 + b1*</a:t>
            </a:r>
            <a:r>
              <a:rPr lang="en-US" sz="2400" dirty="0" err="1" smtClean="0"/>
              <a:t>dln</a:t>
            </a:r>
            <a:r>
              <a:rPr lang="en-US" sz="2400" dirty="0" smtClean="0"/>
              <a:t>(M) + b2*</a:t>
            </a:r>
            <a:r>
              <a:rPr lang="en-US" sz="2400" dirty="0" err="1" smtClean="0"/>
              <a:t>dln</a:t>
            </a:r>
            <a:r>
              <a:rPr lang="en-US" sz="2400" dirty="0" smtClean="0"/>
              <a:t>(V) – b3*</a:t>
            </a:r>
            <a:r>
              <a:rPr lang="en-US" sz="2400" dirty="0" err="1" smtClean="0"/>
              <a:t>dln</a:t>
            </a:r>
            <a:r>
              <a:rPr lang="en-US" sz="2400" dirty="0" smtClean="0"/>
              <a:t>(y)</a:t>
            </a:r>
            <a:br>
              <a:rPr lang="en-US" sz="2400" dirty="0" smtClean="0"/>
            </a:br>
            <a:r>
              <a:rPr lang="en-US" sz="2400" dirty="0" smtClean="0"/>
              <a:t>Measurement Methods Matter:</a:t>
            </a:r>
            <a:br>
              <a:rPr lang="en-US" sz="2400" dirty="0" smtClean="0"/>
            </a:br>
            <a:r>
              <a:rPr lang="en-US" sz="2400" dirty="0" smtClean="0"/>
              <a:t>Mixing </a:t>
            </a:r>
            <a:r>
              <a:rPr lang="en-US" sz="2400" dirty="0" smtClean="0"/>
              <a:t>CPI (inflation) with GDP-deflator for real GDP</a:t>
            </a:r>
            <a:br>
              <a:rPr lang="en-US" sz="2400" dirty="0" smtClean="0"/>
            </a:br>
            <a:endParaRPr lang="en-US" sz="24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7747251" cy="443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002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p:txBody>
          <a:bodyPr/>
          <a:lstStyle/>
          <a:p>
            <a:pPr eaLnBrk="1" hangingPunct="1">
              <a:defRPr/>
            </a:pPr>
            <a:r>
              <a:rPr lang="en-US" dirty="0" smtClean="0">
                <a:solidFill>
                  <a:srgbClr val="7030A0"/>
                </a:solidFill>
              </a:rPr>
              <a:t>INFLATION</a:t>
            </a:r>
          </a:p>
        </p:txBody>
      </p:sp>
      <p:sp>
        <p:nvSpPr>
          <p:cNvPr id="103427" name="Rectangle 3"/>
          <p:cNvSpPr>
            <a:spLocks noGrp="1" noChangeArrowheads="1"/>
          </p:cNvSpPr>
          <p:nvPr>
            <p:ph idx="1"/>
          </p:nvPr>
        </p:nvSpPr>
        <p:spPr/>
        <p:txBody>
          <a:bodyPr/>
          <a:lstStyle/>
          <a:p>
            <a:pPr eaLnBrk="1" hangingPunct="1">
              <a:defRPr/>
            </a:pPr>
            <a:r>
              <a:rPr lang="en-US" b="1" dirty="0" smtClean="0"/>
              <a:t>Inflation</a:t>
            </a:r>
            <a:r>
              <a:rPr lang="en-US" dirty="0" smtClean="0"/>
              <a:t> (on an annual basis) is the percent change in the average price level for the given period</a:t>
            </a:r>
          </a:p>
          <a:p>
            <a:pPr lvl="1">
              <a:defRPr/>
            </a:pPr>
            <a:r>
              <a:rPr lang="en-US" sz="2400" dirty="0" smtClean="0"/>
              <a:t>Basic Formula</a:t>
            </a:r>
          </a:p>
          <a:p>
            <a:pPr lvl="1">
              <a:defRPr/>
            </a:pPr>
            <a:r>
              <a:rPr lang="en-US" sz="2400" dirty="0" smtClean="0"/>
              <a:t>Annual v Annualized</a:t>
            </a:r>
          </a:p>
          <a:p>
            <a:pPr lvl="1">
              <a:defRPr/>
            </a:pPr>
            <a:r>
              <a:rPr lang="en-US" sz="2400" dirty="0" smtClean="0"/>
              <a:t>Standard v Core</a:t>
            </a:r>
          </a:p>
          <a:p>
            <a:pPr lvl="1">
              <a:defRPr/>
            </a:pPr>
            <a:endParaRPr lang="en-US" dirty="0" smtClean="0"/>
          </a:p>
          <a:p>
            <a:pPr eaLnBrk="1" hangingPunct="1">
              <a:buFont typeface="Wingdings" pitchFamily="2" charset="2"/>
              <a:buNone/>
              <a:defRPr/>
            </a:pPr>
            <a:endParaRPr lang="en-US" sz="2000" dirty="0" smtClean="0"/>
          </a:p>
          <a:p>
            <a:pPr lvl="1" eaLnBrk="1" hangingPunct="1">
              <a:buFont typeface="Wingdings" pitchFamily="2" charset="2"/>
              <a:buNone/>
              <a:defRPr/>
            </a:pP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7" y="4461562"/>
            <a:ext cx="5799083" cy="2272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0047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2800" dirty="0" smtClean="0"/>
              <a:t>Simple “Quantity Theory” </a:t>
            </a:r>
            <a:br>
              <a:rPr lang="en-US" sz="2800" dirty="0" smtClean="0"/>
            </a:br>
            <a:r>
              <a:rPr lang="en-US" sz="2800" dirty="0"/>
              <a:t>%</a:t>
            </a:r>
            <a:r>
              <a:rPr lang="en-US" sz="2800" dirty="0" smtClean="0"/>
              <a:t>d(P</a:t>
            </a:r>
            <a:r>
              <a:rPr lang="en-US" sz="2800" dirty="0" smtClean="0"/>
              <a:t>)= b0 +</a:t>
            </a:r>
            <a:r>
              <a:rPr lang="en-US" sz="2800" dirty="0" smtClean="0"/>
              <a:t>b1*%d(M</a:t>
            </a:r>
            <a:r>
              <a:rPr lang="en-US" sz="2800" dirty="0" smtClean="0"/>
              <a:t>): monthly </a:t>
            </a:r>
            <a:r>
              <a:rPr lang="en-US" sz="2800" dirty="0" smtClean="0"/>
              <a:t>data using M2 </a:t>
            </a:r>
            <a:endParaRPr lang="en-US"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793501"/>
            <a:ext cx="8091242" cy="4226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7180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2800" dirty="0" smtClean="0"/>
              <a:t>Simple “Quantity Theory” </a:t>
            </a:r>
            <a:br>
              <a:rPr lang="en-US" sz="2800" dirty="0" smtClean="0"/>
            </a:br>
            <a:r>
              <a:rPr lang="en-US" sz="2800" dirty="0"/>
              <a:t>%</a:t>
            </a:r>
            <a:r>
              <a:rPr lang="en-US" sz="2800" dirty="0" smtClean="0"/>
              <a:t>d(P</a:t>
            </a:r>
            <a:r>
              <a:rPr lang="en-US" sz="2800" dirty="0" smtClean="0"/>
              <a:t>)= b0 +</a:t>
            </a:r>
            <a:r>
              <a:rPr lang="en-US" sz="2800" dirty="0" smtClean="0"/>
              <a:t>b1*%d(M</a:t>
            </a:r>
            <a:r>
              <a:rPr lang="en-US" sz="2800" dirty="0" smtClean="0"/>
              <a:t>): monthly </a:t>
            </a:r>
            <a:r>
              <a:rPr lang="en-US" sz="2800" dirty="0" smtClean="0"/>
              <a:t>data using MZM </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398880" cy="4297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043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Simple “Quantity Theory” </a:t>
            </a:r>
            <a:br>
              <a:rPr lang="en-US" sz="2800" dirty="0"/>
            </a:br>
            <a:r>
              <a:rPr lang="en-US" sz="2800" dirty="0" err="1"/>
              <a:t>dln</a:t>
            </a:r>
            <a:r>
              <a:rPr lang="en-US" sz="2800" dirty="0"/>
              <a:t>(P)= b0 +b1*</a:t>
            </a:r>
            <a:r>
              <a:rPr lang="en-US" sz="2800" dirty="0" err="1"/>
              <a:t>dln</a:t>
            </a:r>
            <a:r>
              <a:rPr lang="en-US" sz="2800" dirty="0"/>
              <a:t>(M): </a:t>
            </a:r>
            <a:r>
              <a:rPr lang="en-US" sz="2800" dirty="0" smtClean="0"/>
              <a:t>5-year averages w/M2</a:t>
            </a:r>
            <a:endParaRPr lang="en-US" sz="28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7670997"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1204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Simple “Quantity Theory” </a:t>
            </a:r>
            <a:br>
              <a:rPr lang="en-US" sz="2800" dirty="0"/>
            </a:br>
            <a:r>
              <a:rPr lang="en-US" sz="2800" dirty="0" err="1"/>
              <a:t>dln</a:t>
            </a:r>
            <a:r>
              <a:rPr lang="en-US" sz="2800" dirty="0"/>
              <a:t>(P)= b0 +b1*</a:t>
            </a:r>
            <a:r>
              <a:rPr lang="en-US" sz="2800" dirty="0" err="1"/>
              <a:t>dln</a:t>
            </a:r>
            <a:r>
              <a:rPr lang="en-US" sz="2800" dirty="0"/>
              <a:t>(M): </a:t>
            </a:r>
            <a:r>
              <a:rPr lang="en-US" sz="2800" dirty="0" smtClean="0"/>
              <a:t>5-year averages w/MZM</a:t>
            </a:r>
            <a:endParaRPr lang="en-US" sz="28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9600" y="1694208"/>
            <a:ext cx="8041435" cy="4401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814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Quantity Theory (</a:t>
            </a:r>
            <a:r>
              <a:rPr lang="en-US" sz="2800" dirty="0" err="1" smtClean="0"/>
              <a:t>dlnP</a:t>
            </a:r>
            <a:r>
              <a:rPr lang="en-US" sz="2800" dirty="0" smtClean="0"/>
              <a:t>=b0+b1*</a:t>
            </a:r>
            <a:r>
              <a:rPr lang="en-US" sz="2800" dirty="0" err="1" smtClean="0"/>
              <a:t>dlnM</a:t>
            </a:r>
            <a:r>
              <a:rPr lang="en-US" sz="2800" dirty="0" smtClean="0"/>
              <a:t>)</a:t>
            </a:r>
            <a:br>
              <a:rPr lang="en-US" sz="2800" dirty="0" smtClean="0"/>
            </a:br>
            <a:r>
              <a:rPr lang="en-US" sz="2800" dirty="0" smtClean="0"/>
              <a:t>At 1, 2, 4, 6 Year </a:t>
            </a:r>
            <a:r>
              <a:rPr lang="en-US" sz="2800" dirty="0" smtClean="0"/>
              <a:t>Averages (Cleveland Fed)</a:t>
            </a:r>
            <a:endParaRPr lang="en-US" sz="28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686800" cy="5140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33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3399"/>
                </a:solidFill>
              </a:rPr>
              <a:t>Simple Quantity Theory: </a:t>
            </a:r>
            <a:r>
              <a:rPr lang="en-US" sz="2800" dirty="0" err="1">
                <a:solidFill>
                  <a:srgbClr val="003399"/>
                </a:solidFill>
              </a:rPr>
              <a:t>dlnP</a:t>
            </a:r>
            <a:r>
              <a:rPr lang="en-US" sz="2800" dirty="0">
                <a:solidFill>
                  <a:srgbClr val="003399"/>
                </a:solidFill>
              </a:rPr>
              <a:t> = </a:t>
            </a:r>
            <a:r>
              <a:rPr lang="en-US" sz="2800" dirty="0" err="1">
                <a:solidFill>
                  <a:srgbClr val="003399"/>
                </a:solidFill>
              </a:rPr>
              <a:t>dlnM</a:t>
            </a:r>
            <a:r>
              <a:rPr lang="en-US" sz="2800" dirty="0">
                <a:solidFill>
                  <a:srgbClr val="003399"/>
                </a:solidFill>
              </a:rPr>
              <a:t/>
            </a:r>
            <a:br>
              <a:rPr lang="en-US" sz="2800" dirty="0">
                <a:solidFill>
                  <a:srgbClr val="003399"/>
                </a:solidFill>
              </a:rPr>
            </a:br>
            <a:r>
              <a:rPr lang="en-US" sz="2800" dirty="0">
                <a:solidFill>
                  <a:srgbClr val="003399"/>
                </a:solidFill>
              </a:rPr>
              <a:t>Using 40-year </a:t>
            </a:r>
            <a:r>
              <a:rPr lang="en-US" sz="2800" dirty="0" smtClean="0">
                <a:solidFill>
                  <a:srgbClr val="003399"/>
                </a:solidFill>
              </a:rPr>
              <a:t>Cross-Country Data</a:t>
            </a:r>
            <a:endParaRPr lang="en-US"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0"/>
            <a:ext cx="4953000" cy="5254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149372"/>
            <a:ext cx="389572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268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Quantity Theory: 40 Year Averages </a:t>
            </a:r>
            <a:br>
              <a:rPr lang="en-US" sz="2800" dirty="0" smtClean="0"/>
            </a:br>
            <a:r>
              <a:rPr lang="en-US" sz="2800" dirty="0" smtClean="0"/>
              <a:t>Using Countries Below 10% Inflation</a:t>
            </a:r>
            <a:endParaRPr lang="en-US" sz="2800"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67134"/>
            <a:ext cx="4343400" cy="5238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124200"/>
            <a:ext cx="389572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252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3399"/>
                </a:solidFill>
              </a:rPr>
              <a:t>Simple Quantity Theory: </a:t>
            </a:r>
            <a:r>
              <a:rPr lang="en-US" sz="2800" dirty="0" err="1">
                <a:solidFill>
                  <a:srgbClr val="003399"/>
                </a:solidFill>
              </a:rPr>
              <a:t>dlnP</a:t>
            </a:r>
            <a:r>
              <a:rPr lang="en-US" sz="2800" dirty="0">
                <a:solidFill>
                  <a:srgbClr val="003399"/>
                </a:solidFill>
              </a:rPr>
              <a:t> = </a:t>
            </a:r>
            <a:r>
              <a:rPr lang="en-US" sz="2800" dirty="0" err="1">
                <a:solidFill>
                  <a:srgbClr val="003399"/>
                </a:solidFill>
              </a:rPr>
              <a:t>dlnM</a:t>
            </a:r>
            <a:r>
              <a:rPr lang="en-US" sz="2800" dirty="0">
                <a:solidFill>
                  <a:srgbClr val="003399"/>
                </a:solidFill>
              </a:rPr>
              <a:t/>
            </a:r>
            <a:br>
              <a:rPr lang="en-US" sz="2800" dirty="0">
                <a:solidFill>
                  <a:srgbClr val="003399"/>
                </a:solidFill>
              </a:rPr>
            </a:br>
            <a:r>
              <a:rPr lang="en-US" sz="2800" dirty="0">
                <a:solidFill>
                  <a:srgbClr val="003399"/>
                </a:solidFill>
              </a:rPr>
              <a:t>Using 40-year </a:t>
            </a:r>
            <a:r>
              <a:rPr lang="en-US" sz="2800" dirty="0" smtClean="0">
                <a:solidFill>
                  <a:srgbClr val="003399"/>
                </a:solidFill>
              </a:rPr>
              <a:t>Cross-Country Data</a:t>
            </a:r>
            <a:endParaRPr lang="en-US"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0"/>
            <a:ext cx="4953000" cy="5254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149372"/>
            <a:ext cx="389572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0" y="2286000"/>
            <a:ext cx="3595151" cy="369332"/>
          </a:xfrm>
          <a:prstGeom prst="rect">
            <a:avLst/>
          </a:prstGeom>
          <a:noFill/>
        </p:spPr>
        <p:txBody>
          <a:bodyPr wrap="none" rtlCol="0">
            <a:spAutoFit/>
          </a:bodyPr>
          <a:lstStyle/>
          <a:p>
            <a:r>
              <a:rPr lang="en-US" b="1" dirty="0" smtClean="0">
                <a:solidFill>
                  <a:srgbClr val="0070C0"/>
                </a:solidFill>
              </a:rPr>
              <a:t>Why quantity theory so good here?</a:t>
            </a:r>
            <a:endParaRPr lang="en-US" b="1" dirty="0">
              <a:solidFill>
                <a:srgbClr val="0070C0"/>
              </a:solidFill>
            </a:endParaRPr>
          </a:p>
        </p:txBody>
      </p:sp>
      <p:sp>
        <p:nvSpPr>
          <p:cNvPr id="4" name="Down Arrow 3"/>
          <p:cNvSpPr/>
          <p:nvPr/>
        </p:nvSpPr>
        <p:spPr bwMode="auto">
          <a:xfrm rot="3250930">
            <a:off x="4705592" y="2340607"/>
            <a:ext cx="484632" cy="978408"/>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cs typeface="Arial" charset="0"/>
            </a:endParaRPr>
          </a:p>
        </p:txBody>
      </p:sp>
    </p:spTree>
    <p:extLst>
      <p:ext uri="{BB962C8B-B14F-4D97-AF65-F5344CB8AC3E}">
        <p14:creationId xmlns:p14="http://schemas.microsoft.com/office/powerpoint/2010/main" val="3967409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Quantity Theory Tests </a:t>
            </a:r>
            <a:br>
              <a:rPr lang="en-US" sz="2800" dirty="0" smtClean="0"/>
            </a:br>
            <a:r>
              <a:rPr lang="en-US" sz="2800" dirty="0" smtClean="0"/>
              <a:t>At High and Low Money Growth Rates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5242539"/>
              </p:ext>
            </p:extLst>
          </p:nvPr>
        </p:nvGraphicFramePr>
        <p:xfrm>
          <a:off x="2" y="1828799"/>
          <a:ext cx="9143997" cy="4038601"/>
        </p:xfrm>
        <a:graphic>
          <a:graphicData uri="http://schemas.openxmlformats.org/drawingml/2006/table">
            <a:tbl>
              <a:tblPr firstRow="1" firstCol="1" bandRow="1">
                <a:tableStyleId>{5C22544A-7EE6-4342-B048-85BDC9FD1C3A}</a:tableStyleId>
              </a:tblPr>
              <a:tblGrid>
                <a:gridCol w="2423503"/>
                <a:gridCol w="3093834"/>
                <a:gridCol w="1617578"/>
                <a:gridCol w="1016000"/>
                <a:gridCol w="993082"/>
              </a:tblGrid>
              <a:tr h="826073">
                <a:tc>
                  <a:txBody>
                    <a:bodyPr/>
                    <a:lstStyle/>
                    <a:p>
                      <a:pPr marL="0" marR="0" algn="l">
                        <a:lnSpc>
                          <a:spcPct val="115000"/>
                        </a:lnSpc>
                        <a:spcBef>
                          <a:spcPts val="0"/>
                        </a:spcBef>
                        <a:spcAft>
                          <a:spcPts val="0"/>
                        </a:spcAft>
                      </a:pPr>
                      <a:r>
                        <a:rPr lang="en-US" sz="1200" dirty="0">
                          <a:effectLst/>
                        </a:rPr>
                        <a:t> </a:t>
                      </a:r>
                    </a:p>
                    <a:p>
                      <a:pPr marL="0" marR="0" algn="l">
                        <a:lnSpc>
                          <a:spcPct val="115000"/>
                        </a:lnSpc>
                        <a:spcBef>
                          <a:spcPts val="0"/>
                        </a:spcBef>
                        <a:spcAft>
                          <a:spcPts val="0"/>
                        </a:spcAft>
                      </a:pPr>
                      <a:r>
                        <a:rPr lang="en-US" sz="1200" dirty="0">
                          <a:effectLst/>
                        </a:rPr>
                        <a:t>Inflation</a:t>
                      </a:r>
                      <a:endParaRPr lang="en-US" sz="1200" b="1" dirty="0">
                        <a:effectLst/>
                        <a:latin typeface="Times New Roman"/>
                        <a:ea typeface="Calibri"/>
                      </a:endParaRPr>
                    </a:p>
                  </a:txBody>
                  <a:tcPr marL="68580" marR="68580" marT="0" marB="0"/>
                </a:tc>
                <a:tc>
                  <a:txBody>
                    <a:bodyPr/>
                    <a:lstStyle/>
                    <a:p>
                      <a:pPr marL="0" marR="0" algn="l">
                        <a:lnSpc>
                          <a:spcPct val="115000"/>
                        </a:lnSpc>
                        <a:spcBef>
                          <a:spcPts val="0"/>
                        </a:spcBef>
                        <a:spcAft>
                          <a:spcPts val="0"/>
                        </a:spcAft>
                      </a:pPr>
                      <a:r>
                        <a:rPr lang="en-US" sz="1200">
                          <a:effectLst/>
                        </a:rPr>
                        <a:t> </a:t>
                      </a:r>
                    </a:p>
                    <a:p>
                      <a:pPr marL="0" marR="0" algn="l">
                        <a:lnSpc>
                          <a:spcPct val="115000"/>
                        </a:lnSpc>
                        <a:spcBef>
                          <a:spcPts val="0"/>
                        </a:spcBef>
                        <a:spcAft>
                          <a:spcPts val="0"/>
                        </a:spcAft>
                      </a:pPr>
                      <a:r>
                        <a:rPr lang="en-US" sz="1200">
                          <a:effectLst/>
                        </a:rPr>
                        <a:t>Data</a:t>
                      </a:r>
                      <a:endParaRPr lang="en-US" sz="1200" b="1">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money growth coefficient</a:t>
                      </a:r>
                      <a:endParaRPr lang="en-US" sz="1200" b="1">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1200">
                          <a:effectLst/>
                        </a:rPr>
                        <a:t>R2</a:t>
                      </a:r>
                      <a:endParaRPr lang="en-US" sz="1200" b="1">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1200">
                          <a:effectLst/>
                        </a:rPr>
                        <a:t>N</a:t>
                      </a:r>
                      <a:endParaRPr lang="en-US" sz="1200" b="1">
                        <a:effectLst/>
                        <a:latin typeface="Times New Roman"/>
                        <a:ea typeface="Calibri"/>
                      </a:endParaRPr>
                    </a:p>
                  </a:txBody>
                  <a:tcPr marL="68580" marR="68580" marT="0" marB="0" anchor="ctr"/>
                </a:tc>
              </a:tr>
              <a:tr h="401566">
                <a:tc>
                  <a:txBody>
                    <a:bodyPr/>
                    <a:lstStyle/>
                    <a:p>
                      <a:pPr marL="0" marR="0" algn="l">
                        <a:lnSpc>
                          <a:spcPct val="115000"/>
                        </a:lnSpc>
                        <a:spcBef>
                          <a:spcPts val="0"/>
                        </a:spcBef>
                        <a:spcAft>
                          <a:spcPts val="0"/>
                        </a:spcAft>
                      </a:pPr>
                      <a:r>
                        <a:rPr lang="en-US" sz="1200">
                          <a:effectLst/>
                        </a:rPr>
                        <a:t>&gt; 10 percent long run</a:t>
                      </a:r>
                      <a:endParaRPr lang="en-US" sz="1200" b="1">
                        <a:effectLst/>
                        <a:latin typeface="Times New Roman"/>
                        <a:ea typeface="Calibri"/>
                      </a:endParaRPr>
                    </a:p>
                  </a:txBody>
                  <a:tcPr marL="68580" marR="68580" marT="0" marB="0"/>
                </a:tc>
                <a:tc>
                  <a:txBody>
                    <a:bodyPr/>
                    <a:lstStyle/>
                    <a:p>
                      <a:pPr marL="0" marR="0" algn="l">
                        <a:lnSpc>
                          <a:spcPct val="115000"/>
                        </a:lnSpc>
                        <a:spcBef>
                          <a:spcPts val="0"/>
                        </a:spcBef>
                        <a:spcAft>
                          <a:spcPts val="0"/>
                        </a:spcAft>
                      </a:pPr>
                      <a:r>
                        <a:rPr lang="en-US" sz="1200">
                          <a:effectLst/>
                        </a:rPr>
                        <a:t>1960-2000 Average Barro </a:t>
                      </a:r>
                      <a:endParaRPr lang="en-US" sz="1200" b="1">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1.04</a:t>
                      </a:r>
                      <a:endParaRPr lang="en-US" sz="1200" b="1">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1200">
                          <a:effectLst/>
                        </a:rPr>
                        <a:t>0.99</a:t>
                      </a:r>
                      <a:endParaRPr lang="en-US" sz="1200" b="1">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1200">
                          <a:effectLst/>
                        </a:rPr>
                        <a:t>26</a:t>
                      </a:r>
                      <a:endParaRPr lang="en-US" sz="1200" b="1">
                        <a:effectLst/>
                        <a:latin typeface="Times New Roman"/>
                        <a:ea typeface="Calibri"/>
                      </a:endParaRPr>
                    </a:p>
                  </a:txBody>
                  <a:tcPr marL="68580" marR="68580" marT="0" marB="0" anchor="ctr"/>
                </a:tc>
              </a:tr>
              <a:tr h="401566">
                <a:tc>
                  <a:txBody>
                    <a:bodyPr/>
                    <a:lstStyle/>
                    <a:p>
                      <a:pPr marL="0" marR="0" algn="l">
                        <a:lnSpc>
                          <a:spcPct val="115000"/>
                        </a:lnSpc>
                        <a:spcBef>
                          <a:spcPts val="0"/>
                        </a:spcBef>
                        <a:spcAft>
                          <a:spcPts val="0"/>
                        </a:spcAft>
                      </a:pPr>
                      <a:r>
                        <a:rPr lang="en-US" sz="1200">
                          <a:effectLst/>
                        </a:rPr>
                        <a:t>&gt; 10 percent in year</a:t>
                      </a:r>
                      <a:endParaRPr lang="en-US" sz="1200" b="1">
                        <a:effectLst/>
                        <a:latin typeface="Times New Roman"/>
                        <a:ea typeface="Calibri"/>
                      </a:endParaRPr>
                    </a:p>
                  </a:txBody>
                  <a:tcPr marL="68580" marR="68580" marT="0" marB="0"/>
                </a:tc>
                <a:tc>
                  <a:txBody>
                    <a:bodyPr/>
                    <a:lstStyle/>
                    <a:p>
                      <a:pPr marL="0" marR="0" algn="l">
                        <a:lnSpc>
                          <a:spcPct val="115000"/>
                        </a:lnSpc>
                        <a:spcBef>
                          <a:spcPts val="0"/>
                        </a:spcBef>
                        <a:spcAft>
                          <a:spcPts val="0"/>
                        </a:spcAft>
                      </a:pPr>
                      <a:r>
                        <a:rPr lang="en-US" sz="1200">
                          <a:effectLst/>
                        </a:rPr>
                        <a:t>1960-2000 Average Barro</a:t>
                      </a:r>
                      <a:endParaRPr lang="en-US" sz="1200" b="1">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1.03</a:t>
                      </a:r>
                      <a:r>
                        <a:rPr lang="en-US" sz="1200" baseline="30000">
                          <a:effectLst/>
                        </a:rPr>
                        <a:t>a</a:t>
                      </a:r>
                      <a:endParaRPr lang="en-US" sz="1200" b="1">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1200">
                          <a:effectLst/>
                        </a:rPr>
                        <a:t>0.99</a:t>
                      </a:r>
                      <a:endParaRPr lang="en-US" sz="1200" b="1">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1200">
                          <a:effectLst/>
                        </a:rPr>
                        <a:t>26</a:t>
                      </a:r>
                      <a:endParaRPr lang="en-US" sz="1200" b="1">
                        <a:effectLst/>
                        <a:latin typeface="Times New Roman"/>
                        <a:ea typeface="Calibri"/>
                      </a:endParaRPr>
                    </a:p>
                  </a:txBody>
                  <a:tcPr marL="68580" marR="68580" marT="0" marB="0" anchor="ctr"/>
                </a:tc>
              </a:tr>
              <a:tr h="401566">
                <a:tc>
                  <a:txBody>
                    <a:bodyPr/>
                    <a:lstStyle/>
                    <a:p>
                      <a:pPr marL="0" marR="0" algn="l">
                        <a:lnSpc>
                          <a:spcPct val="115000"/>
                        </a:lnSpc>
                        <a:spcBef>
                          <a:spcPts val="0"/>
                        </a:spcBef>
                        <a:spcAft>
                          <a:spcPts val="0"/>
                        </a:spcAft>
                      </a:pPr>
                      <a:r>
                        <a:rPr lang="en-US" sz="1200" dirty="0">
                          <a:effectLst/>
                        </a:rPr>
                        <a:t>&gt; 10 percent in year</a:t>
                      </a:r>
                      <a:endParaRPr lang="en-US" sz="1200" b="1" dirty="0">
                        <a:effectLst/>
                        <a:latin typeface="Times New Roman"/>
                        <a:ea typeface="Calibri"/>
                      </a:endParaRPr>
                    </a:p>
                  </a:txBody>
                  <a:tcPr marL="68580" marR="68580" marT="0" marB="0"/>
                </a:tc>
                <a:tc>
                  <a:txBody>
                    <a:bodyPr/>
                    <a:lstStyle/>
                    <a:p>
                      <a:pPr marL="0" marR="0" algn="l">
                        <a:lnSpc>
                          <a:spcPct val="115000"/>
                        </a:lnSpc>
                        <a:spcBef>
                          <a:spcPts val="0"/>
                        </a:spcBef>
                        <a:spcAft>
                          <a:spcPts val="0"/>
                        </a:spcAft>
                      </a:pPr>
                      <a:r>
                        <a:rPr lang="en-US" sz="1200">
                          <a:effectLst/>
                        </a:rPr>
                        <a:t>1960-2013 Annual OECD</a:t>
                      </a:r>
                      <a:endParaRPr lang="en-US" sz="1200" b="1">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0.73</a:t>
                      </a:r>
                      <a:endParaRPr lang="en-US" sz="1200" b="1">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1200">
                          <a:effectLst/>
                        </a:rPr>
                        <a:t>0.77</a:t>
                      </a:r>
                      <a:endParaRPr lang="en-US" sz="1200" b="1">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1200">
                          <a:effectLst/>
                        </a:rPr>
                        <a:t>151</a:t>
                      </a:r>
                      <a:endParaRPr lang="en-US" sz="1200" b="1">
                        <a:effectLst/>
                        <a:latin typeface="Times New Roman"/>
                        <a:ea typeface="Calibri"/>
                      </a:endParaRPr>
                    </a:p>
                  </a:txBody>
                  <a:tcPr marL="68580" marR="68580" marT="0" marB="0" anchor="ctr"/>
                </a:tc>
              </a:tr>
              <a:tr h="401566">
                <a:tc>
                  <a:txBody>
                    <a:bodyPr/>
                    <a:lstStyle/>
                    <a:p>
                      <a:pPr marL="0" marR="0" algn="l">
                        <a:lnSpc>
                          <a:spcPct val="115000"/>
                        </a:lnSpc>
                        <a:spcBef>
                          <a:spcPts val="0"/>
                        </a:spcBef>
                        <a:spcAft>
                          <a:spcPts val="0"/>
                        </a:spcAft>
                      </a:pPr>
                      <a:r>
                        <a:rPr lang="en-US" sz="1200" dirty="0">
                          <a:effectLst/>
                        </a:rPr>
                        <a:t>&gt; 10 percent  in year</a:t>
                      </a:r>
                      <a:endParaRPr lang="en-US" sz="1200" b="1" dirty="0">
                        <a:effectLst/>
                        <a:latin typeface="Times New Roman"/>
                        <a:ea typeface="Calibri"/>
                      </a:endParaRPr>
                    </a:p>
                  </a:txBody>
                  <a:tcPr marL="68580" marR="68580" marT="0" marB="0"/>
                </a:tc>
                <a:tc>
                  <a:txBody>
                    <a:bodyPr/>
                    <a:lstStyle/>
                    <a:p>
                      <a:pPr marL="0" marR="0" algn="l">
                        <a:lnSpc>
                          <a:spcPct val="115000"/>
                        </a:lnSpc>
                        <a:spcBef>
                          <a:spcPts val="0"/>
                        </a:spcBef>
                        <a:spcAft>
                          <a:spcPts val="0"/>
                        </a:spcAft>
                      </a:pPr>
                      <a:r>
                        <a:rPr lang="en-US" sz="1200">
                          <a:effectLst/>
                        </a:rPr>
                        <a:t>1960-2013 Annual OECD </a:t>
                      </a:r>
                      <a:endParaRPr lang="en-US" sz="1200" b="1">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0.82</a:t>
                      </a:r>
                      <a:r>
                        <a:rPr lang="en-US" sz="1200" baseline="30000">
                          <a:effectLst/>
                        </a:rPr>
                        <a:t>b</a:t>
                      </a:r>
                      <a:endParaRPr lang="en-US" sz="1200" b="1">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1200">
                          <a:effectLst/>
                        </a:rPr>
                        <a:t>0.83</a:t>
                      </a:r>
                      <a:endParaRPr lang="en-US" sz="1200" b="1">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1200">
                          <a:effectLst/>
                        </a:rPr>
                        <a:t>130</a:t>
                      </a:r>
                      <a:endParaRPr lang="en-US" sz="1200" b="1">
                        <a:effectLst/>
                        <a:latin typeface="Times New Roman"/>
                        <a:ea typeface="Calibri"/>
                      </a:endParaRPr>
                    </a:p>
                  </a:txBody>
                  <a:tcPr marL="68580" marR="68580" marT="0" marB="0" anchor="ctr"/>
                </a:tc>
              </a:tr>
              <a:tr h="401566">
                <a:tc>
                  <a:txBody>
                    <a:bodyPr/>
                    <a:lstStyle/>
                    <a:p>
                      <a:pPr marL="0" marR="0" algn="l">
                        <a:lnSpc>
                          <a:spcPct val="115000"/>
                        </a:lnSpc>
                        <a:spcBef>
                          <a:spcPts val="0"/>
                        </a:spcBef>
                        <a:spcAft>
                          <a:spcPts val="0"/>
                        </a:spcAft>
                      </a:pPr>
                      <a:r>
                        <a:rPr lang="en-US" sz="1200">
                          <a:effectLst/>
                        </a:rPr>
                        <a:t>&lt; 10 percent long run</a:t>
                      </a:r>
                      <a:endParaRPr lang="en-US" sz="1200" b="1">
                        <a:effectLst/>
                        <a:latin typeface="Times New Roman"/>
                        <a:ea typeface="Calibri"/>
                      </a:endParaRPr>
                    </a:p>
                  </a:txBody>
                  <a:tcPr marL="68580" marR="68580" marT="0" marB="0"/>
                </a:tc>
                <a:tc>
                  <a:txBody>
                    <a:bodyPr/>
                    <a:lstStyle/>
                    <a:p>
                      <a:pPr marL="0" marR="0" algn="l">
                        <a:lnSpc>
                          <a:spcPct val="115000"/>
                        </a:lnSpc>
                        <a:spcBef>
                          <a:spcPts val="0"/>
                        </a:spcBef>
                        <a:spcAft>
                          <a:spcPts val="0"/>
                        </a:spcAft>
                      </a:pPr>
                      <a:r>
                        <a:rPr lang="en-US" sz="1200">
                          <a:effectLst/>
                        </a:rPr>
                        <a:t>1960-2000 Average Barro </a:t>
                      </a:r>
                      <a:endParaRPr lang="en-US" sz="1200" b="1">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0.45</a:t>
                      </a:r>
                      <a:endParaRPr lang="en-US" sz="1200" b="1">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1200">
                          <a:effectLst/>
                        </a:rPr>
                        <a:t>0.48</a:t>
                      </a:r>
                      <a:endParaRPr lang="en-US" sz="1200" b="1">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1200">
                          <a:effectLst/>
                        </a:rPr>
                        <a:t>50</a:t>
                      </a:r>
                      <a:endParaRPr lang="en-US" sz="1200" b="1">
                        <a:effectLst/>
                        <a:latin typeface="Times New Roman"/>
                        <a:ea typeface="Calibri"/>
                      </a:endParaRPr>
                    </a:p>
                  </a:txBody>
                  <a:tcPr marL="68580" marR="68580" marT="0" marB="0" anchor="ctr"/>
                </a:tc>
              </a:tr>
              <a:tr h="401566">
                <a:tc>
                  <a:txBody>
                    <a:bodyPr/>
                    <a:lstStyle/>
                    <a:p>
                      <a:pPr marL="0" marR="0" algn="l">
                        <a:lnSpc>
                          <a:spcPct val="115000"/>
                        </a:lnSpc>
                        <a:spcBef>
                          <a:spcPts val="0"/>
                        </a:spcBef>
                        <a:spcAft>
                          <a:spcPts val="0"/>
                        </a:spcAft>
                      </a:pPr>
                      <a:r>
                        <a:rPr lang="en-US" sz="1200">
                          <a:effectLst/>
                        </a:rPr>
                        <a:t>&lt; 10 percent long run</a:t>
                      </a:r>
                      <a:endParaRPr lang="en-US" sz="1200" b="1">
                        <a:effectLst/>
                        <a:latin typeface="Times New Roman"/>
                        <a:ea typeface="Calibri"/>
                      </a:endParaRPr>
                    </a:p>
                  </a:txBody>
                  <a:tcPr marL="68580" marR="68580" marT="0" marB="0"/>
                </a:tc>
                <a:tc>
                  <a:txBody>
                    <a:bodyPr/>
                    <a:lstStyle/>
                    <a:p>
                      <a:pPr marL="0" marR="0" algn="l">
                        <a:lnSpc>
                          <a:spcPct val="115000"/>
                        </a:lnSpc>
                        <a:spcBef>
                          <a:spcPts val="0"/>
                        </a:spcBef>
                        <a:spcAft>
                          <a:spcPts val="0"/>
                        </a:spcAft>
                      </a:pPr>
                      <a:r>
                        <a:rPr lang="en-US" sz="1200">
                          <a:effectLst/>
                        </a:rPr>
                        <a:t>1960-2000 Average Barro</a:t>
                      </a:r>
                      <a:endParaRPr lang="en-US" sz="1200" b="1">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0.64</a:t>
                      </a:r>
                      <a:r>
                        <a:rPr lang="en-US" sz="1200" baseline="30000">
                          <a:effectLst/>
                        </a:rPr>
                        <a:t>a</a:t>
                      </a:r>
                      <a:endParaRPr lang="en-US" sz="1200" b="1">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1200">
                          <a:effectLst/>
                        </a:rPr>
                        <a:t>0.65</a:t>
                      </a:r>
                      <a:endParaRPr lang="en-US" sz="1200" b="1">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1200">
                          <a:effectLst/>
                        </a:rPr>
                        <a:t>50</a:t>
                      </a:r>
                      <a:endParaRPr lang="en-US" sz="1200" b="1">
                        <a:effectLst/>
                        <a:latin typeface="Times New Roman"/>
                        <a:ea typeface="Calibri"/>
                      </a:endParaRPr>
                    </a:p>
                  </a:txBody>
                  <a:tcPr marL="68580" marR="68580" marT="0" marB="0" anchor="ctr"/>
                </a:tc>
              </a:tr>
              <a:tr h="401566">
                <a:tc>
                  <a:txBody>
                    <a:bodyPr/>
                    <a:lstStyle/>
                    <a:p>
                      <a:pPr marL="0" marR="0" algn="l">
                        <a:lnSpc>
                          <a:spcPct val="115000"/>
                        </a:lnSpc>
                        <a:spcBef>
                          <a:spcPts val="0"/>
                        </a:spcBef>
                        <a:spcAft>
                          <a:spcPts val="0"/>
                        </a:spcAft>
                      </a:pPr>
                      <a:r>
                        <a:rPr lang="en-US" sz="1200">
                          <a:effectLst/>
                        </a:rPr>
                        <a:t>&lt; 10 percent in year</a:t>
                      </a:r>
                      <a:endParaRPr lang="en-US" sz="1200" b="1">
                        <a:effectLst/>
                        <a:latin typeface="Times New Roman"/>
                        <a:ea typeface="Calibri"/>
                      </a:endParaRPr>
                    </a:p>
                  </a:txBody>
                  <a:tcPr marL="68580" marR="68580" marT="0" marB="0"/>
                </a:tc>
                <a:tc>
                  <a:txBody>
                    <a:bodyPr/>
                    <a:lstStyle/>
                    <a:p>
                      <a:pPr marL="0" marR="0" algn="l">
                        <a:lnSpc>
                          <a:spcPct val="115000"/>
                        </a:lnSpc>
                        <a:spcBef>
                          <a:spcPts val="0"/>
                        </a:spcBef>
                        <a:spcAft>
                          <a:spcPts val="0"/>
                        </a:spcAft>
                      </a:pPr>
                      <a:r>
                        <a:rPr lang="en-US" sz="1200">
                          <a:effectLst/>
                        </a:rPr>
                        <a:t>1960-2013 Annual  OECD</a:t>
                      </a:r>
                      <a:endParaRPr lang="en-US" sz="1200" b="1">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0.05</a:t>
                      </a:r>
                      <a:endParaRPr lang="en-US" sz="1200" b="1">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1200">
                          <a:effectLst/>
                        </a:rPr>
                        <a:t>0.05</a:t>
                      </a:r>
                      <a:endParaRPr lang="en-US" sz="1200" b="1">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1200">
                          <a:effectLst/>
                        </a:rPr>
                        <a:t>787</a:t>
                      </a:r>
                      <a:endParaRPr lang="en-US" sz="1200" b="1">
                        <a:effectLst/>
                        <a:latin typeface="Times New Roman"/>
                        <a:ea typeface="Calibri"/>
                      </a:endParaRPr>
                    </a:p>
                  </a:txBody>
                  <a:tcPr marL="68580" marR="68580" marT="0" marB="0" anchor="ctr"/>
                </a:tc>
              </a:tr>
              <a:tr h="401566">
                <a:tc>
                  <a:txBody>
                    <a:bodyPr/>
                    <a:lstStyle/>
                    <a:p>
                      <a:pPr marL="0" marR="0" algn="l">
                        <a:lnSpc>
                          <a:spcPct val="115000"/>
                        </a:lnSpc>
                        <a:spcBef>
                          <a:spcPts val="0"/>
                        </a:spcBef>
                        <a:spcAft>
                          <a:spcPts val="0"/>
                        </a:spcAft>
                      </a:pPr>
                      <a:r>
                        <a:rPr lang="en-US" sz="1200">
                          <a:effectLst/>
                        </a:rPr>
                        <a:t>&lt; 10 percent  in year</a:t>
                      </a:r>
                      <a:endParaRPr lang="en-US" sz="1200" b="1">
                        <a:effectLst/>
                        <a:latin typeface="Times New Roman"/>
                        <a:ea typeface="Calibri"/>
                      </a:endParaRPr>
                    </a:p>
                  </a:txBody>
                  <a:tcPr marL="68580" marR="68580" marT="0" marB="0"/>
                </a:tc>
                <a:tc>
                  <a:txBody>
                    <a:bodyPr/>
                    <a:lstStyle/>
                    <a:p>
                      <a:pPr marL="0" marR="0" algn="l">
                        <a:lnSpc>
                          <a:spcPct val="115000"/>
                        </a:lnSpc>
                        <a:spcBef>
                          <a:spcPts val="0"/>
                        </a:spcBef>
                        <a:spcAft>
                          <a:spcPts val="0"/>
                        </a:spcAft>
                      </a:pPr>
                      <a:r>
                        <a:rPr lang="en-US" sz="1200">
                          <a:effectLst/>
                        </a:rPr>
                        <a:t>1960-2013 Annual OECD</a:t>
                      </a:r>
                      <a:endParaRPr lang="en-US" sz="1200" b="1">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0.11</a:t>
                      </a:r>
                      <a:r>
                        <a:rPr lang="en-US" sz="1200" baseline="30000">
                          <a:effectLst/>
                        </a:rPr>
                        <a:t>b</a:t>
                      </a:r>
                      <a:endParaRPr lang="en-US" sz="1200" b="1">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1200">
                          <a:effectLst/>
                        </a:rPr>
                        <a:t>0.15</a:t>
                      </a:r>
                      <a:endParaRPr lang="en-US" sz="1200" b="1">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1200" dirty="0">
                          <a:effectLst/>
                        </a:rPr>
                        <a:t>688</a:t>
                      </a:r>
                      <a:endParaRPr lang="en-US" sz="1200" b="1" dirty="0">
                        <a:effectLst/>
                        <a:latin typeface="Times New Roman"/>
                        <a:ea typeface="Calibri"/>
                      </a:endParaRPr>
                    </a:p>
                  </a:txBody>
                  <a:tcPr marL="68580" marR="68580" marT="0" marB="0" anchor="ctr"/>
                </a:tc>
              </a:tr>
            </a:tbl>
          </a:graphicData>
        </a:graphic>
      </p:graphicFrame>
    </p:spTree>
    <p:extLst>
      <p:ext uri="{BB962C8B-B14F-4D97-AF65-F5344CB8AC3E}">
        <p14:creationId xmlns:p14="http://schemas.microsoft.com/office/powerpoint/2010/main" val="1394892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Money Supply &amp; Inflation</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38442" y="1371600"/>
            <a:ext cx="853665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83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29"/>
            <a:ext cx="7620000" cy="1143000"/>
          </a:xfrm>
        </p:spPr>
        <p:txBody>
          <a:bodyPr/>
          <a:lstStyle/>
          <a:p>
            <a:r>
              <a:rPr lang="en-US" sz="3200" dirty="0" smtClean="0">
                <a:solidFill>
                  <a:srgbClr val="7030A0"/>
                </a:solidFill>
              </a:rPr>
              <a:t>Defining </a:t>
            </a:r>
            <a:r>
              <a:rPr lang="en-US" sz="3200" b="1" dirty="0" smtClean="0">
                <a:solidFill>
                  <a:srgbClr val="7030A0"/>
                </a:solidFill>
              </a:rPr>
              <a:t>Money: Monetary Base &amp; M2</a:t>
            </a:r>
            <a:endParaRPr lang="en-US" sz="3200" b="1" dirty="0">
              <a:solidFill>
                <a:srgbClr val="7030A0"/>
              </a:solidFill>
            </a:endParaRPr>
          </a:p>
        </p:txBody>
      </p:sp>
      <p:pic>
        <p:nvPicPr>
          <p:cNvPr id="8" name="FRED Graph Chart" descr="FRED Graph">
            <a:hlinkClick r:id="rId2" tooltip="View this chart in your browser. "/>
          </p:cNvPr>
          <p:cNvPicPr>
            <a:picLocks noGrp="1" noChangeAspect="1"/>
          </p:cNvPicPr>
          <p:nvPr>
            <p:ph idx="1"/>
          </p:nvPr>
        </p:nvPicPr>
        <p:blipFill>
          <a:blip r:embed="rId3"/>
          <a:stretch>
            <a:fillRect/>
          </a:stretch>
        </p:blipFill>
        <p:spPr>
          <a:xfrm>
            <a:off x="0" y="1143000"/>
            <a:ext cx="9144000" cy="5613991"/>
          </a:xfrm>
          <a:prstGeom prst="rect">
            <a:avLst/>
          </a:prstGeom>
        </p:spPr>
      </p:pic>
    </p:spTree>
    <p:extLst>
      <p:ext uri="{BB962C8B-B14F-4D97-AF65-F5344CB8AC3E}">
        <p14:creationId xmlns:p14="http://schemas.microsoft.com/office/powerpoint/2010/main" val="2302006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2800" b="1" dirty="0" smtClean="0">
                <a:solidFill>
                  <a:srgbClr val="7030A0"/>
                </a:solidFill>
              </a:rPr>
              <a:t/>
            </a:r>
            <a:br>
              <a:rPr lang="en-US" sz="2800" b="1" dirty="0" smtClean="0">
                <a:solidFill>
                  <a:srgbClr val="7030A0"/>
                </a:solidFill>
              </a:rPr>
            </a:br>
            <a:r>
              <a:rPr lang="en-US" sz="2800" b="1" dirty="0" smtClean="0">
                <a:solidFill>
                  <a:srgbClr val="7030A0"/>
                </a:solidFill>
              </a:rPr>
              <a:t>Great Depression Deflation: </a:t>
            </a:r>
            <a:r>
              <a:rPr lang="en-US" sz="2800" b="1" dirty="0" smtClean="0"/>
              <a:t/>
            </a:r>
            <a:br>
              <a:rPr lang="en-US" sz="2800" b="1" dirty="0" smtClean="0"/>
            </a:br>
            <a:endParaRPr lang="en-US" sz="2800" dirty="0"/>
          </a:p>
        </p:txBody>
      </p:sp>
      <p:pic>
        <p:nvPicPr>
          <p:cNvPr id="4" name="FRED Graph Chart" descr="FRED Graph">
            <a:hlinkClick r:id="rId2" tooltip="View this chart in your browser. "/>
          </p:cNvPr>
          <p:cNvPicPr>
            <a:picLocks noGrp="1" noChangeAspect="1"/>
          </p:cNvPicPr>
          <p:nvPr>
            <p:ph idx="1"/>
          </p:nvPr>
        </p:nvPicPr>
        <p:blipFill>
          <a:blip r:embed="rId3"/>
          <a:stretch>
            <a:fillRect/>
          </a:stretch>
        </p:blipFill>
        <p:spPr>
          <a:xfrm>
            <a:off x="0" y="1273432"/>
            <a:ext cx="9144000" cy="5584568"/>
          </a:xfrm>
          <a:prstGeom prst="rect">
            <a:avLst/>
          </a:prstGeom>
        </p:spPr>
      </p:pic>
      <p:sp>
        <p:nvSpPr>
          <p:cNvPr id="6" name="TextBox 5"/>
          <p:cNvSpPr txBox="1"/>
          <p:nvPr/>
        </p:nvSpPr>
        <p:spPr>
          <a:xfrm>
            <a:off x="2247900" y="5638800"/>
            <a:ext cx="2057400" cy="369332"/>
          </a:xfrm>
          <a:prstGeom prst="rect">
            <a:avLst/>
          </a:prstGeom>
          <a:noFill/>
        </p:spPr>
        <p:txBody>
          <a:bodyPr wrap="square" rtlCol="0">
            <a:spAutoFit/>
          </a:bodyPr>
          <a:lstStyle/>
          <a:p>
            <a:r>
              <a:rPr lang="en-US" dirty="0" smtClean="0"/>
              <a:t>Velocity of Money</a:t>
            </a:r>
            <a:endParaRPr lang="en-US" dirty="0"/>
          </a:p>
        </p:txBody>
      </p:sp>
      <p:sp>
        <p:nvSpPr>
          <p:cNvPr id="7" name="TextBox 6"/>
          <p:cNvSpPr txBox="1"/>
          <p:nvPr/>
        </p:nvSpPr>
        <p:spPr>
          <a:xfrm>
            <a:off x="3619500" y="4807468"/>
            <a:ext cx="685800" cy="369332"/>
          </a:xfrm>
          <a:prstGeom prst="rect">
            <a:avLst/>
          </a:prstGeom>
          <a:noFill/>
        </p:spPr>
        <p:txBody>
          <a:bodyPr wrap="square" rtlCol="0">
            <a:spAutoFit/>
          </a:bodyPr>
          <a:lstStyle/>
          <a:p>
            <a:r>
              <a:rPr lang="en-US" dirty="0" smtClean="0"/>
              <a:t>CPI</a:t>
            </a:r>
            <a:endParaRPr lang="en-US" dirty="0"/>
          </a:p>
        </p:txBody>
      </p:sp>
      <p:sp>
        <p:nvSpPr>
          <p:cNvPr id="8" name="TextBox 7"/>
          <p:cNvSpPr txBox="1"/>
          <p:nvPr/>
        </p:nvSpPr>
        <p:spPr>
          <a:xfrm>
            <a:off x="2438399" y="3657600"/>
            <a:ext cx="2057400" cy="369332"/>
          </a:xfrm>
          <a:prstGeom prst="rect">
            <a:avLst/>
          </a:prstGeom>
          <a:noFill/>
        </p:spPr>
        <p:txBody>
          <a:bodyPr wrap="square" rtlCol="0">
            <a:spAutoFit/>
          </a:bodyPr>
          <a:lstStyle/>
          <a:p>
            <a:r>
              <a:rPr lang="en-US" dirty="0" smtClean="0"/>
              <a:t>Monetary Base</a:t>
            </a:r>
            <a:endParaRPr lang="en-US" dirty="0"/>
          </a:p>
        </p:txBody>
      </p:sp>
      <p:sp>
        <p:nvSpPr>
          <p:cNvPr id="9" name="TextBox 8"/>
          <p:cNvSpPr txBox="1"/>
          <p:nvPr/>
        </p:nvSpPr>
        <p:spPr>
          <a:xfrm>
            <a:off x="4724400" y="3048000"/>
            <a:ext cx="2057400" cy="369332"/>
          </a:xfrm>
          <a:prstGeom prst="rect">
            <a:avLst/>
          </a:prstGeom>
          <a:noFill/>
        </p:spPr>
        <p:txBody>
          <a:bodyPr wrap="square" rtlCol="0">
            <a:spAutoFit/>
          </a:bodyPr>
          <a:lstStyle/>
          <a:p>
            <a:r>
              <a:rPr lang="en-US" dirty="0" smtClean="0"/>
              <a:t>Monetary Base</a:t>
            </a:r>
            <a:endParaRPr lang="en-US" dirty="0"/>
          </a:p>
        </p:txBody>
      </p:sp>
    </p:spTree>
    <p:extLst>
      <p:ext uri="{BB962C8B-B14F-4D97-AF65-F5344CB8AC3E}">
        <p14:creationId xmlns:p14="http://schemas.microsoft.com/office/powerpoint/2010/main" val="2075332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dirty="0" smtClean="0"/>
              <a:t>Money &amp; Velocity</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219200"/>
            <a:ext cx="90678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62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Inflation &amp; Velocity</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459" y="1828800"/>
            <a:ext cx="830812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3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Behind Velocity Changes?</a:t>
            </a:r>
            <a:endParaRPr lang="en-US" dirty="0"/>
          </a:p>
        </p:txBody>
      </p:sp>
      <p:sp>
        <p:nvSpPr>
          <p:cNvPr id="3" name="Content Placeholder 2"/>
          <p:cNvSpPr>
            <a:spLocks noGrp="1"/>
          </p:cNvSpPr>
          <p:nvPr>
            <p:ph idx="1"/>
          </p:nvPr>
        </p:nvSpPr>
        <p:spPr/>
        <p:txBody>
          <a:bodyPr/>
          <a:lstStyle/>
          <a:p>
            <a:r>
              <a:rPr lang="en-US" dirty="0" smtClean="0"/>
              <a:t>Assessments of Currency Valuation Risk</a:t>
            </a:r>
          </a:p>
          <a:p>
            <a:pPr lvl="1"/>
            <a:r>
              <a:rPr lang="en-US" dirty="0" smtClean="0"/>
              <a:t>Banking Deposits (Great Depression)</a:t>
            </a:r>
          </a:p>
          <a:p>
            <a:pPr lvl="1"/>
            <a:r>
              <a:rPr lang="en-US" dirty="0" err="1" smtClean="0"/>
              <a:t>Govt</a:t>
            </a:r>
            <a:r>
              <a:rPr lang="en-US" dirty="0" smtClean="0"/>
              <a:t> “Balance Sheet”</a:t>
            </a:r>
          </a:p>
          <a:p>
            <a:pPr lvl="1"/>
            <a:endParaRPr lang="en-US" dirty="0"/>
          </a:p>
          <a:p>
            <a:pPr marL="457200" lvl="1" indent="0">
              <a:buNone/>
            </a:pPr>
            <a:endParaRPr lang="en-US" dirty="0"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971" y="4038600"/>
            <a:ext cx="5233332"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430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7030A0"/>
                </a:solidFill>
              </a:rPr>
              <a:t>Why Would Any Country Create Money at Enormous Rates?  </a:t>
            </a:r>
            <a:br>
              <a:rPr lang="en-US" sz="2400" dirty="0" smtClean="0">
                <a:solidFill>
                  <a:srgbClr val="7030A0"/>
                </a:solidFill>
              </a:rPr>
            </a:br>
            <a:r>
              <a:rPr lang="en-US" sz="2400" dirty="0" smtClean="0">
                <a:solidFill>
                  <a:srgbClr val="002060"/>
                </a:solidFill>
              </a:rPr>
              <a:t>Connections Between Gov’t Debt  &amp; Money </a:t>
            </a:r>
            <a:endParaRPr lang="en-US" sz="2400" dirty="0">
              <a:solidFill>
                <a:srgbClr val="002060"/>
              </a:solidFill>
            </a:endParaRP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0"/>
            <a:ext cx="84582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081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Simple “Fiscal Theory”</a:t>
            </a:r>
            <a:br>
              <a:rPr lang="en-US" dirty="0" smtClean="0"/>
            </a:br>
            <a:r>
              <a:rPr lang="en-US" dirty="0" err="1" smtClean="0"/>
              <a:t>dln</a:t>
            </a:r>
            <a:r>
              <a:rPr lang="en-US" dirty="0" smtClean="0"/>
              <a:t>(P)= b0 + b1*</a:t>
            </a:r>
            <a:r>
              <a:rPr lang="en-US" dirty="0" err="1" smtClean="0"/>
              <a:t>dlnM</a:t>
            </a:r>
            <a:r>
              <a:rPr lang="en-US" dirty="0" smtClean="0"/>
              <a:t> + b2*</a:t>
            </a:r>
            <a:r>
              <a:rPr lang="en-US" dirty="0" err="1" smtClean="0"/>
              <a:t>dlnB</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147413" cy="415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934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 for U.S. </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947637"/>
            <a:ext cx="8686799" cy="475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926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 Growth in 1970s</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751008"/>
            <a:ext cx="7086599" cy="4897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546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sz="2400" dirty="0" smtClean="0"/>
              <a:t>U.S. Implied Surplus To Offset M+B</a:t>
            </a:r>
            <a:br>
              <a:rPr lang="en-US" sz="2400" dirty="0" smtClean="0"/>
            </a:br>
            <a:r>
              <a:rPr lang="en-US" sz="2400" dirty="0" smtClean="0"/>
              <a:t>(Beckworth &amp; Goff)</a:t>
            </a:r>
            <a:endParaRPr lang="en-US" sz="24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4800" y="1322394"/>
            <a:ext cx="8686800" cy="544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084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p:cNvPicPr>
            <a:picLocks noGrp="1" noChangeAspect="1" noChangeArrowheads="1"/>
          </p:cNvPicPr>
          <p:nvPr>
            <p:ph idx="1"/>
          </p:nvPr>
        </p:nvPicPr>
        <p:blipFill>
          <a:blip r:embed="rId2" cstate="print"/>
          <a:srcRect/>
          <a:stretch>
            <a:fillRect/>
          </a:stretch>
        </p:blipFill>
        <p:spPr bwMode="auto">
          <a:xfrm>
            <a:off x="0" y="1"/>
            <a:ext cx="9077387" cy="6858000"/>
          </a:xfrm>
          <a:prstGeom prst="rect">
            <a:avLst/>
          </a:prstGeom>
          <a:noFill/>
          <a:ln w="12700" cap="flat" cmpd="sng">
            <a:noFill/>
            <a:prstDash val="solid"/>
            <a:miter lim="800000"/>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391" y="76200"/>
            <a:ext cx="7620000" cy="1143000"/>
          </a:xfrm>
        </p:spPr>
        <p:txBody>
          <a:bodyPr>
            <a:normAutofit fontScale="90000"/>
          </a:bodyPr>
          <a:lstStyle/>
          <a:p>
            <a:r>
              <a:rPr lang="en-US" sz="4400" b="1" dirty="0" smtClean="0">
                <a:solidFill>
                  <a:srgbClr val="7030A0"/>
                </a:solidFill>
              </a:rPr>
              <a:t>Central Banks &amp; Monetary System </a:t>
            </a:r>
            <a:endParaRPr lang="en-US" sz="4400" b="1" dirty="0">
              <a:solidFill>
                <a:srgbClr val="7030A0"/>
              </a:solidFill>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03710"/>
            <a:ext cx="1468530" cy="1471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1224" y="3939333"/>
            <a:ext cx="2511238" cy="107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738" y="5054600"/>
            <a:ext cx="2705100" cy="180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933950"/>
            <a:ext cx="28575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http://upload.wikimedia.org/wikipedia/ru/thumb/c/c0/Bank_of_Japan_logo.svg/1125px-Bank_of_Japan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8012" y="5257800"/>
            <a:ext cx="1685180" cy="153388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524000"/>
            <a:ext cx="3505200" cy="1523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7984" y="1371600"/>
            <a:ext cx="2785995" cy="2271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00832" y="2645742"/>
            <a:ext cx="1718358" cy="1336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625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Fed Structure</a:t>
            </a:r>
            <a:endParaRPr lang="en-US" b="1" dirty="0">
              <a:solidFill>
                <a:srgbClr val="7030A0"/>
              </a:solidFill>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157" y="1600200"/>
            <a:ext cx="7534086"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534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Map of Federal Reserve System</a:t>
            </a:r>
            <a:endParaRPr lang="en-US" dirty="0">
              <a:solidFill>
                <a:srgbClr val="7030A0"/>
              </a:solidFill>
            </a:endParaRPr>
          </a:p>
        </p:txBody>
      </p:sp>
      <p:sp>
        <p:nvSpPr>
          <p:cNvPr id="3" name="Content Placeholder 2"/>
          <p:cNvSpPr>
            <a:spLocks noGrp="1"/>
          </p:cNvSpPr>
          <p:nvPr>
            <p:ph idx="1"/>
          </p:nvPr>
        </p:nvSpPr>
        <p:spPr/>
        <p:txBody>
          <a:bodyPr/>
          <a:lstStyle/>
          <a:p>
            <a:r>
              <a:rPr lang="en-US" dirty="0" smtClean="0"/>
              <a:t>Geographic dispersion of political power and service</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09800"/>
            <a:ext cx="8245024" cy="437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482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24"/>
            <a:ext cx="7620000" cy="954741"/>
          </a:xfrm>
        </p:spPr>
        <p:txBody>
          <a:bodyPr>
            <a:normAutofit fontScale="90000"/>
          </a:bodyPr>
          <a:lstStyle/>
          <a:p>
            <a:r>
              <a:rPr lang="en-US" sz="3200" dirty="0" smtClean="0">
                <a:solidFill>
                  <a:srgbClr val="7030A0"/>
                </a:solidFill>
              </a:rPr>
              <a:t>The Fed, Money Creation, &amp; Money Multiplier</a:t>
            </a:r>
            <a:endParaRPr lang="en-US" sz="3200" dirty="0">
              <a:solidFill>
                <a:srgbClr val="7030A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398" y="791428"/>
            <a:ext cx="8305800" cy="5814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52999" y="2286000"/>
            <a:ext cx="2655599" cy="923330"/>
          </a:xfrm>
          <a:prstGeom prst="rect">
            <a:avLst/>
          </a:prstGeom>
          <a:noFill/>
        </p:spPr>
        <p:txBody>
          <a:bodyPr wrap="none" rtlCol="0">
            <a:spAutoFit/>
          </a:bodyPr>
          <a:lstStyle/>
          <a:p>
            <a:pPr algn="ctr"/>
            <a:r>
              <a:rPr lang="en-US" b="1" dirty="0" smtClean="0"/>
              <a:t>1. Fed Buys  $1 M Bonds,</a:t>
            </a:r>
          </a:p>
          <a:p>
            <a:pPr algn="ctr"/>
            <a:r>
              <a:rPr lang="en-US" b="1" dirty="0" smtClean="0"/>
              <a:t>Increases Monetary Base</a:t>
            </a:r>
          </a:p>
          <a:p>
            <a:pPr algn="ctr"/>
            <a:r>
              <a:rPr lang="en-US" b="1" dirty="0" smtClean="0"/>
              <a:t>(Bank Reserves)</a:t>
            </a:r>
            <a:endParaRPr lang="en-US" b="1" dirty="0"/>
          </a:p>
        </p:txBody>
      </p:sp>
      <p:sp>
        <p:nvSpPr>
          <p:cNvPr id="5" name="TextBox 4"/>
          <p:cNvSpPr txBox="1"/>
          <p:nvPr/>
        </p:nvSpPr>
        <p:spPr>
          <a:xfrm>
            <a:off x="381000" y="3375665"/>
            <a:ext cx="2064989" cy="646331"/>
          </a:xfrm>
          <a:prstGeom prst="rect">
            <a:avLst/>
          </a:prstGeom>
          <a:noFill/>
        </p:spPr>
        <p:txBody>
          <a:bodyPr wrap="none" rtlCol="0">
            <a:spAutoFit/>
          </a:bodyPr>
          <a:lstStyle/>
          <a:p>
            <a:r>
              <a:rPr lang="en-US" b="1" dirty="0" smtClean="0"/>
              <a:t>2. Banks Lend $1M</a:t>
            </a:r>
          </a:p>
          <a:p>
            <a:r>
              <a:rPr lang="en-US" b="1" dirty="0"/>
              <a:t> </a:t>
            </a:r>
            <a:r>
              <a:rPr lang="en-US" b="1" dirty="0" smtClean="0"/>
              <a:t>of New Reserves</a:t>
            </a:r>
            <a:endParaRPr lang="en-US" b="1" dirty="0"/>
          </a:p>
        </p:txBody>
      </p:sp>
      <p:sp>
        <p:nvSpPr>
          <p:cNvPr id="7" name="TextBox 6"/>
          <p:cNvSpPr txBox="1"/>
          <p:nvPr/>
        </p:nvSpPr>
        <p:spPr>
          <a:xfrm>
            <a:off x="5638800" y="3366700"/>
            <a:ext cx="2822504" cy="646331"/>
          </a:xfrm>
          <a:prstGeom prst="rect">
            <a:avLst/>
          </a:prstGeom>
          <a:noFill/>
        </p:spPr>
        <p:txBody>
          <a:bodyPr wrap="none" rtlCol="0">
            <a:spAutoFit/>
          </a:bodyPr>
          <a:lstStyle/>
          <a:p>
            <a:r>
              <a:rPr lang="en-US" b="1" dirty="0" smtClean="0"/>
              <a:t>3. Public Deposits </a:t>
            </a:r>
          </a:p>
          <a:p>
            <a:r>
              <a:rPr lang="en-US" b="1" dirty="0" smtClean="0"/>
              <a:t>$800K + Takes $200K Cash</a:t>
            </a:r>
            <a:endParaRPr lang="en-US" b="1" dirty="0"/>
          </a:p>
        </p:txBody>
      </p:sp>
      <p:sp>
        <p:nvSpPr>
          <p:cNvPr id="8" name="TextBox 7"/>
          <p:cNvSpPr txBox="1"/>
          <p:nvPr/>
        </p:nvSpPr>
        <p:spPr>
          <a:xfrm>
            <a:off x="655697" y="4343400"/>
            <a:ext cx="2246128" cy="646331"/>
          </a:xfrm>
          <a:prstGeom prst="rect">
            <a:avLst/>
          </a:prstGeom>
          <a:noFill/>
        </p:spPr>
        <p:txBody>
          <a:bodyPr wrap="none" rtlCol="0">
            <a:spAutoFit/>
          </a:bodyPr>
          <a:lstStyle/>
          <a:p>
            <a:r>
              <a:rPr lang="en-US" b="1" dirty="0" smtClean="0"/>
              <a:t>4. Banks Lend $700K</a:t>
            </a:r>
          </a:p>
          <a:p>
            <a:r>
              <a:rPr lang="en-US" b="1" dirty="0" smtClean="0"/>
              <a:t>Of new deposits</a:t>
            </a:r>
            <a:endParaRPr lang="en-US" b="1" dirty="0"/>
          </a:p>
        </p:txBody>
      </p:sp>
      <p:sp>
        <p:nvSpPr>
          <p:cNvPr id="9" name="TextBox 8"/>
          <p:cNvSpPr txBox="1"/>
          <p:nvPr/>
        </p:nvSpPr>
        <p:spPr>
          <a:xfrm>
            <a:off x="5638800" y="5837803"/>
            <a:ext cx="2258952" cy="369332"/>
          </a:xfrm>
          <a:prstGeom prst="rect">
            <a:avLst/>
          </a:prstGeom>
          <a:noFill/>
        </p:spPr>
        <p:txBody>
          <a:bodyPr wrap="none" rtlCol="0">
            <a:spAutoFit/>
          </a:bodyPr>
          <a:lstStyle/>
          <a:p>
            <a:r>
              <a:rPr lang="en-US" b="1" dirty="0" smtClean="0"/>
              <a:t>5. Public Deposits …</a:t>
            </a:r>
            <a:endParaRPr lang="en-US" b="1" dirty="0"/>
          </a:p>
        </p:txBody>
      </p:sp>
      <p:sp>
        <p:nvSpPr>
          <p:cNvPr id="3" name="TextBox 2"/>
          <p:cNvSpPr txBox="1"/>
          <p:nvPr/>
        </p:nvSpPr>
        <p:spPr>
          <a:xfrm>
            <a:off x="381000" y="2259541"/>
            <a:ext cx="1987425" cy="646331"/>
          </a:xfrm>
          <a:prstGeom prst="rect">
            <a:avLst/>
          </a:prstGeom>
          <a:noFill/>
        </p:spPr>
        <p:txBody>
          <a:bodyPr wrap="square" rtlCol="0">
            <a:spAutoFit/>
          </a:bodyPr>
          <a:lstStyle/>
          <a:p>
            <a:r>
              <a:rPr lang="en-US" b="1" dirty="0" smtClean="0"/>
              <a:t>“Open Market Operations”</a:t>
            </a:r>
            <a:endParaRPr lang="en-US" b="1" dirty="0"/>
          </a:p>
        </p:txBody>
      </p:sp>
      <p:sp>
        <p:nvSpPr>
          <p:cNvPr id="6" name="Right Arrow 5"/>
          <p:cNvSpPr/>
          <p:nvPr/>
        </p:nvSpPr>
        <p:spPr>
          <a:xfrm>
            <a:off x="2161749" y="234039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817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7030A0"/>
                </a:solidFill>
              </a:rPr>
              <a:t>Mechanics of Open Market Operations</a:t>
            </a:r>
            <a:endParaRPr lang="en-US" sz="3200" dirty="0">
              <a:solidFill>
                <a:srgbClr val="7030A0"/>
              </a:solidFill>
            </a:endParaRP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hlinkClick r:id="rId2"/>
              </a:rPr>
              <a:t>From NY Federal Reserve Website:</a:t>
            </a:r>
            <a:endParaRPr lang="en-US" dirty="0" smtClean="0"/>
          </a:p>
          <a:p>
            <a:pPr marL="411480" lvl="1" indent="0">
              <a:buNone/>
            </a:pPr>
            <a:r>
              <a:rPr lang="en-US" b="1" dirty="0" smtClean="0"/>
              <a:t>Primary </a:t>
            </a:r>
            <a:r>
              <a:rPr lang="en-US" b="1" dirty="0"/>
              <a:t>Dealers</a:t>
            </a:r>
          </a:p>
          <a:p>
            <a:pPr marL="411480" lvl="1" indent="0">
              <a:buNone/>
            </a:pPr>
            <a:r>
              <a:rPr lang="en-US" dirty="0" smtClean="0"/>
              <a:t>“Primary </a:t>
            </a:r>
            <a:r>
              <a:rPr lang="en-US" dirty="0"/>
              <a:t>dealers are trading counterparties of the New York Fed in its implementation of monetary policy. They are also expected to make markets for the New York Fed on behalf of its official </a:t>
            </a:r>
            <a:r>
              <a:rPr lang="en-US" dirty="0" smtClean="0"/>
              <a:t>account holders </a:t>
            </a:r>
            <a:r>
              <a:rPr lang="en-US" dirty="0"/>
              <a:t>as needed, and to bid on a pro-rata basis in all Treasury auctions at reasonably competitive prices</a:t>
            </a:r>
            <a:r>
              <a:rPr lang="en-US" dirty="0" smtClean="0"/>
              <a:t>.”</a:t>
            </a:r>
          </a:p>
          <a:p>
            <a:pPr marL="411480" lvl="1" indent="0">
              <a:buNone/>
            </a:pPr>
            <a:endParaRPr lang="en-US" dirty="0"/>
          </a:p>
          <a:p>
            <a:pPr marL="411480" lvl="1" indent="0">
              <a:buNone/>
            </a:pPr>
            <a:r>
              <a:rPr lang="en-US" dirty="0" smtClean="0"/>
              <a:t>Current Primary Dealers (“Investment Banks”)</a:t>
            </a:r>
            <a:endParaRPr lang="en-US" dirty="0"/>
          </a:p>
          <a:p>
            <a:pPr lvl="1"/>
            <a:r>
              <a:rPr lang="en-US" sz="1900" dirty="0" smtClean="0">
                <a:solidFill>
                  <a:srgbClr val="0070C0"/>
                </a:solidFill>
              </a:rPr>
              <a:t>Bank of Nova Scotia   BMO Capital    BNP Paribas   Barclays Capital</a:t>
            </a:r>
          </a:p>
          <a:p>
            <a:pPr lvl="1"/>
            <a:r>
              <a:rPr lang="en-US" sz="1900" dirty="0" smtClean="0">
                <a:solidFill>
                  <a:srgbClr val="0070C0"/>
                </a:solidFill>
              </a:rPr>
              <a:t>Credit Suisse   Citigroup Global    Daiwa Capital    Deutsche Bank</a:t>
            </a:r>
          </a:p>
          <a:p>
            <a:pPr lvl="1"/>
            <a:r>
              <a:rPr lang="en-US" sz="1900" dirty="0" smtClean="0">
                <a:solidFill>
                  <a:srgbClr val="0070C0"/>
                </a:solidFill>
              </a:rPr>
              <a:t>Goldman Sachs    HSBC Securities   Jeffries   JP Morgan Merrill Lynch    </a:t>
            </a:r>
          </a:p>
          <a:p>
            <a:pPr lvl="1"/>
            <a:r>
              <a:rPr lang="en-US" sz="1900" dirty="0" smtClean="0">
                <a:solidFill>
                  <a:srgbClr val="0070C0"/>
                </a:solidFill>
              </a:rPr>
              <a:t>Mizuho Securities    Morgan Stanley   Nomura Securities    RBC Capital   </a:t>
            </a:r>
          </a:p>
          <a:p>
            <a:pPr lvl="1"/>
            <a:r>
              <a:rPr lang="en-US" sz="1900" dirty="0" smtClean="0">
                <a:solidFill>
                  <a:srgbClr val="0070C0"/>
                </a:solidFill>
              </a:rPr>
              <a:t>RBS Securities   </a:t>
            </a:r>
            <a:r>
              <a:rPr lang="en-US" sz="1900" dirty="0" err="1" smtClean="0">
                <a:solidFill>
                  <a:srgbClr val="0070C0"/>
                </a:solidFill>
              </a:rPr>
              <a:t>Societe</a:t>
            </a:r>
            <a:r>
              <a:rPr lang="en-US" sz="1900" dirty="0" smtClean="0">
                <a:solidFill>
                  <a:srgbClr val="0070C0"/>
                </a:solidFill>
              </a:rPr>
              <a:t> General    TD Securities   UBS Securities   Wells Fargo</a:t>
            </a:r>
            <a:endParaRPr lang="en-US" sz="1900" dirty="0">
              <a:solidFill>
                <a:srgbClr val="0070C0"/>
              </a:solidFill>
            </a:endParaRPr>
          </a:p>
          <a:p>
            <a:pPr marL="114300" indent="0">
              <a:buNone/>
            </a:pPr>
            <a:endParaRPr lang="en-US" dirty="0"/>
          </a:p>
        </p:txBody>
      </p:sp>
    </p:spTree>
    <p:extLst>
      <p:ext uri="{BB962C8B-B14F-4D97-AF65-F5344CB8AC3E}">
        <p14:creationId xmlns:p14="http://schemas.microsoft.com/office/powerpoint/2010/main" val="136070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3" name="Picture 3"/>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12700" cap="flat" cmpd="sng">
            <a:noFill/>
            <a:prstDash val="solid"/>
            <a:miter lim="800000"/>
            <a:headEnd type="none" w="sm" len="sm"/>
            <a:tailEnd type="none" w="sm" len="sm"/>
          </a:ln>
        </p:spPr>
      </p:pic>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3459</TotalTime>
  <Words>524</Words>
  <Application>Microsoft Office PowerPoint</Application>
  <PresentationFormat>Letter Paper (8.5x11 in)</PresentationFormat>
  <Paragraphs>125</Paragraphs>
  <Slides>39</Slides>
  <Notes>0</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Stream</vt:lpstr>
      <vt:lpstr>Office Theme</vt:lpstr>
      <vt:lpstr>Custom Design</vt:lpstr>
      <vt:lpstr>Fluctuations in The  Value of Money</vt:lpstr>
      <vt:lpstr>INFLATION</vt:lpstr>
      <vt:lpstr>Defining Money: Monetary Base &amp; M2</vt:lpstr>
      <vt:lpstr>Central Banks &amp; Monetary System </vt:lpstr>
      <vt:lpstr>Fed Structure</vt:lpstr>
      <vt:lpstr>Map of Federal Reserve System</vt:lpstr>
      <vt:lpstr>The Fed, Money Creation, &amp; Money Multiplier</vt:lpstr>
      <vt:lpstr>Mechanics of Open Market Operations</vt:lpstr>
      <vt:lpstr>PowerPoint Presentation</vt:lpstr>
      <vt:lpstr>Current High Inflations</vt:lpstr>
      <vt:lpstr>Deflation in Great Depression</vt:lpstr>
      <vt:lpstr>U.S. “Great Inflation” of the 1960s and 1970s &amp; Growth in Quantity of Money</vt:lpstr>
      <vt:lpstr>Non-monetary, Slack” Theories of Inflation Inflation = b0 + b1*d(capacity utilization)</vt:lpstr>
      <vt:lpstr>Slack: Inflation &amp; Unemployment (Phillips Curve)</vt:lpstr>
      <vt:lpstr>“Slack” &amp; Inflation: Phillips Curve 1948-1974</vt:lpstr>
      <vt:lpstr>“Slack” &amp; Inflation: Phillips Curve 1948-2017</vt:lpstr>
      <vt:lpstr>  Re-Estimating: dln(P) = b0 + b1*dln(M) + b2*dln(V) – b3*dln(y) Measurement Methods Matter: Mixing CPI (inflation) with GDP-deflator for real GDP </vt:lpstr>
      <vt:lpstr>Estimating Inflation from Equation of Exchange %d(P) = b0 + b1*%d(M) + b2*%d(V) – b3*%d(y)  Note: Using annual percent change &amp; NSA for cpi &amp; mzm</vt:lpstr>
      <vt:lpstr> Re-Estimating: dln(P) = b0 + b1*dln(M) + b2*dln(V) – b3*dln(y) Measurement Methods Matter: Mixing CPI (inflation) with GDP-deflator for real GDP </vt:lpstr>
      <vt:lpstr>Simple “Quantity Theory”  %d(P)= b0 +b1*%d(M): monthly data using M2 </vt:lpstr>
      <vt:lpstr>Simple “Quantity Theory”  %d(P)= b0 +b1*%d(M): monthly data using MZM </vt:lpstr>
      <vt:lpstr>Simple “Quantity Theory”  dln(P)= b0 +b1*dln(M): 5-year averages w/M2</vt:lpstr>
      <vt:lpstr>Simple “Quantity Theory”  dln(P)= b0 +b1*dln(M): 5-year averages w/MZM</vt:lpstr>
      <vt:lpstr>Quantity Theory (dlnP=b0+b1*dlnM) At 1, 2, 4, 6 Year Averages (Cleveland Fed)</vt:lpstr>
      <vt:lpstr>Simple Quantity Theory: dlnP = dlnM Using 40-year Cross-Country Data</vt:lpstr>
      <vt:lpstr>Quantity Theory: 40 Year Averages  Using Countries Below 10% Inflation</vt:lpstr>
      <vt:lpstr>Simple Quantity Theory: dlnP = dlnM Using 40-year Cross-Country Data</vt:lpstr>
      <vt:lpstr>Quantity Theory Tests  At High and Low Money Growth Rates</vt:lpstr>
      <vt:lpstr>Money Supply &amp; Inflation</vt:lpstr>
      <vt:lpstr> Great Depression Deflation:  </vt:lpstr>
      <vt:lpstr>Money &amp; Velocity</vt:lpstr>
      <vt:lpstr>Inflation &amp; Velocity</vt:lpstr>
      <vt:lpstr>What’s Behind Velocity Changes?</vt:lpstr>
      <vt:lpstr>Why Would Any Country Create Money at Enormous Rates?   Connections Between Gov’t Debt  &amp; Money </vt:lpstr>
      <vt:lpstr>Simple “Fiscal Theory” dln(P)= b0 + b1*dlnM + b2*dlnB</vt:lpstr>
      <vt:lpstr>M+B for U.S. </vt:lpstr>
      <vt:lpstr>M+B Growth in 1970s</vt:lpstr>
      <vt:lpstr>U.S. Implied Surplus To Offset M+B (Beckworth &amp; Goff)</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Logistic Regression</dc:title>
  <dc:creator>East Carolina University</dc:creator>
  <cp:lastModifiedBy>Goff, Brian</cp:lastModifiedBy>
  <cp:revision>194</cp:revision>
  <dcterms:created xsi:type="dcterms:W3CDTF">1995-06-17T23:31:02Z</dcterms:created>
  <dcterms:modified xsi:type="dcterms:W3CDTF">2018-10-17T17:39:31Z</dcterms:modified>
</cp:coreProperties>
</file>