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314" r:id="rId4"/>
    <p:sldId id="315" r:id="rId5"/>
    <p:sldId id="263" r:id="rId6"/>
    <p:sldId id="300" r:id="rId7"/>
    <p:sldId id="302" r:id="rId8"/>
    <p:sldId id="305" r:id="rId9"/>
    <p:sldId id="291" r:id="rId10"/>
    <p:sldId id="303" r:id="rId11"/>
    <p:sldId id="304" r:id="rId12"/>
    <p:sldId id="301" r:id="rId13"/>
    <p:sldId id="277" r:id="rId14"/>
    <p:sldId id="316" r:id="rId15"/>
    <p:sldId id="286" r:id="rId16"/>
    <p:sldId id="270" r:id="rId17"/>
    <p:sldId id="265" r:id="rId18"/>
    <p:sldId id="285" r:id="rId19"/>
    <p:sldId id="326" r:id="rId20"/>
    <p:sldId id="325" r:id="rId21"/>
    <p:sldId id="324" r:id="rId22"/>
    <p:sldId id="317" r:id="rId23"/>
    <p:sldId id="318" r:id="rId24"/>
    <p:sldId id="288" r:id="rId25"/>
    <p:sldId id="260" r:id="rId26"/>
    <p:sldId id="261" r:id="rId27"/>
    <p:sldId id="262" r:id="rId28"/>
    <p:sldId id="266" r:id="rId29"/>
    <p:sldId id="268" r:id="rId30"/>
    <p:sldId id="319" r:id="rId31"/>
    <p:sldId id="320" r:id="rId32"/>
    <p:sldId id="321" r:id="rId33"/>
    <p:sldId id="322" r:id="rId34"/>
    <p:sldId id="323" r:id="rId35"/>
    <p:sldId id="309" r:id="rId36"/>
    <p:sldId id="310" r:id="rId37"/>
    <p:sldId id="311" r:id="rId38"/>
    <p:sldId id="312" r:id="rId39"/>
    <p:sldId id="313" r:id="rId40"/>
    <p:sldId id="27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7436-C0DB-4C7A-A9FC-66A66CFB0BF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0C30-40D9-4F6F-99D6-868715C7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04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7436-C0DB-4C7A-A9FC-66A66CFB0BF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0C30-40D9-4F6F-99D6-868715C7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4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7436-C0DB-4C7A-A9FC-66A66CFB0BF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0C30-40D9-4F6F-99D6-868715C7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1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7436-C0DB-4C7A-A9FC-66A66CFB0BF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0C30-40D9-4F6F-99D6-868715C7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19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7436-C0DB-4C7A-A9FC-66A66CFB0BF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0C30-40D9-4F6F-99D6-868715C7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6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7436-C0DB-4C7A-A9FC-66A66CFB0BF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0C30-40D9-4F6F-99D6-868715C7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4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7436-C0DB-4C7A-A9FC-66A66CFB0BF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0C30-40D9-4F6F-99D6-868715C7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6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7436-C0DB-4C7A-A9FC-66A66CFB0BF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0C30-40D9-4F6F-99D6-868715C7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0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7436-C0DB-4C7A-A9FC-66A66CFB0BF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0C30-40D9-4F6F-99D6-868715C7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9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7436-C0DB-4C7A-A9FC-66A66CFB0BF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0C30-40D9-4F6F-99D6-868715C7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0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7436-C0DB-4C7A-A9FC-66A66CFB0BF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0C30-40D9-4F6F-99D6-868715C7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F7436-C0DB-4C7A-A9FC-66A66CFB0BF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40C30-40D9-4F6F-99D6-868715C7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odoni MT" panose="020706030806060202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fred.stlouisfed.org/graph/?g=lIj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fred.stlouisfed.org/graph/?g=lIj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fred.stlouisfed.org/graph/?g=lIj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fred.stlouisfed.org/graph/?g=lIX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fred.stlouisfed.org/graph/?g=lIUW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fred.stlouisfed.org/graph/?g=lIV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fred.stlouisfed.org/graph/?g=lIU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fred.stlouisfed.org/graph/?g=lIj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Interest Rates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Influences &amp; Issues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08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TED Spread</a:t>
            </a:r>
            <a:br>
              <a:rPr lang="en-US" sz="3200" dirty="0" smtClean="0"/>
            </a:br>
            <a:r>
              <a:rPr lang="en-US" sz="3200" dirty="0" smtClean="0"/>
              <a:t>3month LIBOR – 3month Treasury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4" name="FRED Graph Chart" descr="FRED Graph">
            <a:hlinkClick r:id="rId2" tooltip="View this chart in your browser. 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00200"/>
            <a:ext cx="8915399" cy="513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CPR – Fed Funds Rate</a:t>
            </a:r>
            <a:endParaRPr lang="en-US" sz="3200" dirty="0"/>
          </a:p>
        </p:txBody>
      </p:sp>
      <p:pic>
        <p:nvPicPr>
          <p:cNvPr id="4" name="FRED Graph Chart" descr="FRED Graph">
            <a:hlinkClick r:id="rId2" tooltip="View this chart in your browser. 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1600200"/>
            <a:ext cx="8915399" cy="513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Treasuries: 10year Nominal – 10year Real (TIPS)</a:t>
            </a:r>
            <a:endParaRPr lang="en-US" sz="3200" dirty="0"/>
          </a:p>
        </p:txBody>
      </p:sp>
      <p:pic>
        <p:nvPicPr>
          <p:cNvPr id="4" name="FRED Graph Chart" descr="FRED Graph">
            <a:hlinkClick r:id="rId2" tooltip="View this chart in your browser. 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66800"/>
            <a:ext cx="906779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Fed Actions Through </a:t>
            </a:r>
            <a:br>
              <a:rPr lang="en-US" sz="3200" dirty="0" smtClean="0"/>
            </a:br>
            <a:r>
              <a:rPr lang="en-US" sz="3200" dirty="0" smtClean="0"/>
              <a:t>Fisher Equation Lens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Fisher Equation: </a:t>
            </a:r>
          </a:p>
          <a:p>
            <a:pPr marL="457200" lvl="1" indent="0">
              <a:buNone/>
            </a:pPr>
            <a:r>
              <a:rPr lang="en-US" sz="2400" b="1" dirty="0" smtClean="0"/>
              <a:t>Nominal Rate (R) = real rate (r) + Expected Inflation (</a:t>
            </a:r>
            <a:r>
              <a:rPr lang="el-GR" sz="2400" b="1" dirty="0" smtClean="0"/>
              <a:t>π</a:t>
            </a:r>
            <a:r>
              <a:rPr lang="en-US" sz="2400" b="1" baseline="30000" dirty="0" smtClean="0"/>
              <a:t>e</a:t>
            </a:r>
            <a:r>
              <a:rPr lang="en-US" sz="2400" b="1" dirty="0" smtClean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1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Fed Actions Through</a:t>
            </a:r>
            <a:br>
              <a:rPr lang="en-US" sz="3200" dirty="0" smtClean="0"/>
            </a:br>
            <a:r>
              <a:rPr lang="en-US" sz="3200" dirty="0" smtClean="0"/>
              <a:t>Fisher Equation Lens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Fisher Equation: </a:t>
            </a:r>
          </a:p>
          <a:p>
            <a:pPr marL="457200" lvl="1" indent="0">
              <a:buNone/>
            </a:pPr>
            <a:r>
              <a:rPr lang="en-US" sz="2400" b="1" dirty="0" smtClean="0"/>
              <a:t>Nominal Rate (R) = real rate (r) + Expected Inflation (</a:t>
            </a:r>
            <a:r>
              <a:rPr lang="el-GR" sz="2400" b="1" dirty="0" smtClean="0"/>
              <a:t>π</a:t>
            </a:r>
            <a:r>
              <a:rPr lang="en-US" sz="2400" b="1" baseline="30000" dirty="0" smtClean="0"/>
              <a:t>e</a:t>
            </a:r>
            <a:r>
              <a:rPr lang="en-US" sz="2400" b="1" dirty="0" smtClean="0"/>
              <a:t>)</a:t>
            </a:r>
          </a:p>
          <a:p>
            <a:pPr marL="514350" indent="-457200"/>
            <a:r>
              <a:rPr lang="en-US" dirty="0" smtClean="0"/>
              <a:t>Fed Through Lens of Fisher Equation</a:t>
            </a:r>
          </a:p>
          <a:p>
            <a:pPr marL="914400" lvl="1" indent="-457200"/>
            <a:r>
              <a:rPr lang="en-US" dirty="0" smtClean="0"/>
              <a:t>Expected Inflation</a:t>
            </a:r>
          </a:p>
          <a:p>
            <a:pPr marL="1314450" lvl="2" indent="-457200"/>
            <a:r>
              <a:rPr lang="en-US" dirty="0" smtClean="0"/>
              <a:t>Control Over Monetary Base</a:t>
            </a:r>
          </a:p>
          <a:p>
            <a:pPr marL="1771650" lvl="3" indent="-457200"/>
            <a:r>
              <a:rPr lang="en-US" dirty="0" smtClean="0"/>
              <a:t>Supply of money</a:t>
            </a:r>
          </a:p>
          <a:p>
            <a:pPr marL="1314450" lvl="2" indent="-457200"/>
            <a:r>
              <a:rPr lang="en-US" dirty="0" smtClean="0"/>
              <a:t>Other Influences?</a:t>
            </a:r>
          </a:p>
          <a:p>
            <a:pPr marL="914400" lvl="1" indent="-457200"/>
            <a:r>
              <a:rPr lang="en-US" dirty="0" smtClean="0"/>
              <a:t>Real Rates</a:t>
            </a:r>
          </a:p>
          <a:p>
            <a:pPr marL="1314450" lvl="2" indent="-457200"/>
            <a:r>
              <a:rPr lang="en-US" dirty="0" smtClean="0"/>
              <a:t>Control Over Monetary Base</a:t>
            </a:r>
          </a:p>
          <a:p>
            <a:pPr marL="1771650" lvl="3" indent="-457200"/>
            <a:r>
              <a:rPr lang="en-US" dirty="0" smtClean="0"/>
              <a:t>Supply of credit (loaned funds) </a:t>
            </a:r>
          </a:p>
          <a:p>
            <a:pPr marL="1314450" lvl="2" indent="-457200"/>
            <a:endParaRPr lang="en-US" dirty="0" smtClean="0"/>
          </a:p>
          <a:p>
            <a:pPr marL="914400" lvl="1" indent="-457200"/>
            <a:r>
              <a:rPr lang="en-US" dirty="0" smtClean="0"/>
              <a:t>Opposing Effects?</a:t>
            </a:r>
          </a:p>
          <a:p>
            <a:pPr marL="457200" lvl="1" indent="0">
              <a:buNone/>
            </a:pPr>
            <a:r>
              <a:rPr lang="en-US" dirty="0" smtClean="0"/>
              <a:t>	See 1970s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altLang="en-US" sz="3200" dirty="0">
                <a:solidFill>
                  <a:srgbClr val="2F5897"/>
                </a:solidFill>
              </a:rPr>
              <a:t>Mechanics of Fed Increasing Money-Credit</a:t>
            </a:r>
            <a:endParaRPr lang="en-US" dirty="0"/>
          </a:p>
        </p:txBody>
      </p:sp>
      <p:grpSp>
        <p:nvGrpSpPr>
          <p:cNvPr id="5" name="Content Placeholder 3"/>
          <p:cNvGrpSpPr>
            <a:grpSpLocks/>
          </p:cNvGrpSpPr>
          <p:nvPr/>
        </p:nvGrpSpPr>
        <p:grpSpPr bwMode="auto">
          <a:xfrm>
            <a:off x="457200" y="1600200"/>
            <a:ext cx="8229600" cy="4525963"/>
            <a:chOff x="288" y="1019"/>
            <a:chExt cx="3168" cy="3742"/>
          </a:xfrm>
        </p:grpSpPr>
        <p:cxnSp>
          <p:nvCxnSpPr>
            <p:cNvPr id="3076" name="_s3076"/>
            <p:cNvCxnSpPr>
              <a:cxnSpLocks noChangeShapeType="1"/>
              <a:stCxn id="14" idx="3"/>
              <a:endCxn id="13" idx="2"/>
            </p:cNvCxnSpPr>
            <p:nvPr/>
          </p:nvCxnSpPr>
          <p:spPr bwMode="auto">
            <a:xfrm flipV="1">
              <a:off x="2880" y="3465"/>
              <a:ext cx="144" cy="29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13" idx="1"/>
              <a:endCxn id="12" idx="2"/>
            </p:cNvCxnSpPr>
            <p:nvPr/>
          </p:nvCxnSpPr>
          <p:spPr bwMode="auto">
            <a:xfrm rot="10800000">
              <a:off x="1872" y="3034"/>
              <a:ext cx="720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" name="_s3078"/>
            <p:cNvCxnSpPr>
              <a:cxnSpLocks noChangeShapeType="1"/>
              <a:stCxn id="12" idx="1"/>
              <a:endCxn id="11" idx="2"/>
            </p:cNvCxnSpPr>
            <p:nvPr/>
          </p:nvCxnSpPr>
          <p:spPr bwMode="auto">
            <a:xfrm rot="10800000">
              <a:off x="1296" y="2603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9" name="_s3079"/>
            <p:cNvCxnSpPr>
              <a:cxnSpLocks noChangeShapeType="1"/>
              <a:stCxn id="11" idx="1"/>
              <a:endCxn id="8" idx="2"/>
            </p:cNvCxnSpPr>
            <p:nvPr/>
          </p:nvCxnSpPr>
          <p:spPr bwMode="auto">
            <a:xfrm rot="10800000">
              <a:off x="720" y="2170"/>
              <a:ext cx="144" cy="28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0" name="_s3080"/>
            <p:cNvCxnSpPr>
              <a:cxnSpLocks noChangeShapeType="1"/>
              <a:stCxn id="10" idx="1"/>
              <a:endCxn id="8" idx="2"/>
            </p:cNvCxnSpPr>
            <p:nvPr/>
          </p:nvCxnSpPr>
          <p:spPr bwMode="auto">
            <a:xfrm rot="10800000">
              <a:off x="720" y="2170"/>
              <a:ext cx="144" cy="244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1" name="_s3081"/>
            <p:cNvCxnSpPr>
              <a:cxnSpLocks noChangeShapeType="1"/>
              <a:stCxn id="9" idx="1"/>
              <a:endCxn id="8" idx="2"/>
            </p:cNvCxnSpPr>
            <p:nvPr/>
          </p:nvCxnSpPr>
          <p:spPr bwMode="auto">
            <a:xfrm rot="10800000">
              <a:off x="720" y="2170"/>
              <a:ext cx="144" cy="201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2" name="_s3082"/>
            <p:cNvCxnSpPr>
              <a:cxnSpLocks noChangeShapeType="1"/>
              <a:stCxn id="8" idx="0"/>
              <a:endCxn id="7" idx="2"/>
            </p:cNvCxnSpPr>
            <p:nvPr/>
          </p:nvCxnSpPr>
          <p:spPr bwMode="auto">
            <a:xfrm rot="16200000">
              <a:off x="649" y="1809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3" name="_s3083"/>
            <p:cNvCxnSpPr>
              <a:cxnSpLocks noChangeShapeType="1"/>
              <a:stCxn id="7" idx="0"/>
              <a:endCxn id="6" idx="2"/>
            </p:cNvCxnSpPr>
            <p:nvPr/>
          </p:nvCxnSpPr>
          <p:spPr bwMode="auto">
            <a:xfrm rot="16200000">
              <a:off x="649" y="1378"/>
              <a:ext cx="143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_s3084"/>
            <p:cNvSpPr>
              <a:spLocks noChangeArrowheads="1"/>
            </p:cNvSpPr>
            <p:nvPr/>
          </p:nvSpPr>
          <p:spPr bwMode="auto">
            <a:xfrm>
              <a:off x="288" y="101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charset="0"/>
                </a:rPr>
                <a:t>Fed-FOMC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charset="0"/>
                </a:rPr>
                <a:t>Inflation &amp; Interest Targets</a:t>
              </a:r>
            </a:p>
          </p:txBody>
        </p:sp>
        <p:sp>
          <p:nvSpPr>
            <p:cNvPr id="7" name="_s3085"/>
            <p:cNvSpPr>
              <a:spLocks noChangeArrowheads="1"/>
            </p:cNvSpPr>
            <p:nvPr/>
          </p:nvSpPr>
          <p:spPr bwMode="auto">
            <a:xfrm>
              <a:off x="288" y="1451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charset="0"/>
                </a:rPr>
                <a:t>NY-Fed Trading Desk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charset="0"/>
                </a:rPr>
                <a:t>Purchase (Sell) Treasury Securities</a:t>
              </a:r>
            </a:p>
          </p:txBody>
        </p:sp>
        <p:sp>
          <p:nvSpPr>
            <p:cNvPr id="8" name="_s3086"/>
            <p:cNvSpPr>
              <a:spLocks noChangeArrowheads="1"/>
            </p:cNvSpPr>
            <p:nvPr/>
          </p:nvSpPr>
          <p:spPr bwMode="auto">
            <a:xfrm>
              <a:off x="288" y="188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charset="0"/>
                </a:rPr>
                <a:t>20+ Primary Securities Dealers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endParaRPr>
            </a:p>
          </p:txBody>
        </p:sp>
        <p:sp>
          <p:nvSpPr>
            <p:cNvPr id="9" name="_s3087"/>
            <p:cNvSpPr>
              <a:spLocks noChangeArrowheads="1"/>
            </p:cNvSpPr>
            <p:nvPr/>
          </p:nvSpPr>
          <p:spPr bwMode="auto">
            <a:xfrm>
              <a:off x="864" y="404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charset="0"/>
                </a:rPr>
                <a:t>Reserves Bank Y Increase</a:t>
              </a:r>
            </a:p>
          </p:txBody>
        </p:sp>
        <p:sp>
          <p:nvSpPr>
            <p:cNvPr id="10" name="_s3088"/>
            <p:cNvSpPr>
              <a:spLocks noChangeArrowheads="1"/>
            </p:cNvSpPr>
            <p:nvPr/>
          </p:nvSpPr>
          <p:spPr bwMode="auto">
            <a:xfrm>
              <a:off x="864" y="4474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charset="0"/>
                </a:rPr>
                <a:t>Reserves Bank Z Increase</a:t>
              </a:r>
            </a:p>
          </p:txBody>
        </p:sp>
        <p:sp>
          <p:nvSpPr>
            <p:cNvPr id="11" name="_s3089"/>
            <p:cNvSpPr>
              <a:spLocks noChangeArrowheads="1"/>
            </p:cNvSpPr>
            <p:nvPr/>
          </p:nvSpPr>
          <p:spPr bwMode="auto">
            <a:xfrm>
              <a:off x="864" y="23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charset="0"/>
                </a:rPr>
                <a:t>Deposit by Seller of Treasury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charset="0"/>
                </a:rPr>
                <a:t>Reserves Bank X Increase</a:t>
              </a:r>
            </a:p>
          </p:txBody>
        </p:sp>
        <p:sp>
          <p:nvSpPr>
            <p:cNvPr id="12" name="_s3090"/>
            <p:cNvSpPr>
              <a:spLocks noChangeArrowheads="1"/>
            </p:cNvSpPr>
            <p:nvPr/>
          </p:nvSpPr>
          <p:spPr bwMode="auto">
            <a:xfrm>
              <a:off x="1440" y="274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charset="0"/>
                </a:rPr>
                <a:t>Firm A Borrows $10 mil;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charset="0"/>
                </a:rPr>
                <a:t>Deposits $ million in Bank K</a:t>
              </a:r>
            </a:p>
          </p:txBody>
        </p:sp>
        <p:sp>
          <p:nvSpPr>
            <p:cNvPr id="13" name="_s3091"/>
            <p:cNvSpPr>
              <a:spLocks noChangeArrowheads="1"/>
            </p:cNvSpPr>
            <p:nvPr/>
          </p:nvSpPr>
          <p:spPr bwMode="auto">
            <a:xfrm>
              <a:off x="2592" y="317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charset="0"/>
                </a:rPr>
                <a:t>Firm B Borrows  $8 mil.;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charset="0"/>
                </a:rPr>
                <a:t>Deposits $7 mil. Bank T;</a:t>
              </a:r>
            </a:p>
          </p:txBody>
        </p:sp>
        <p:sp>
          <p:nvSpPr>
            <p:cNvPr id="14" name="_s3092"/>
            <p:cNvSpPr>
              <a:spLocks noChangeArrowheads="1"/>
            </p:cNvSpPr>
            <p:nvPr/>
          </p:nvSpPr>
          <p:spPr bwMode="auto">
            <a:xfrm>
              <a:off x="2016" y="361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charset="0"/>
                </a:rPr>
                <a:t>Firm C Borrows $1 mil. In Comm. Paper;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76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Measuring Real Rates</a:t>
            </a:r>
            <a:br>
              <a:rPr lang="en-US" sz="3200" dirty="0" smtClean="0"/>
            </a:br>
            <a:r>
              <a:rPr lang="en-US" sz="3200" dirty="0" smtClean="0"/>
              <a:t>and Expected Inflation</a:t>
            </a:r>
            <a:endParaRPr lang="en-US" sz="3200" dirty="0"/>
          </a:p>
        </p:txBody>
      </p:sp>
      <p:pic>
        <p:nvPicPr>
          <p:cNvPr id="5" name="FRED Graph Chart" descr="FRED Graph">
            <a:hlinkClick r:id="rId2" tooltip="View this chart in your browser. 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1143000"/>
            <a:ext cx="899159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Rates &amp; Expected Inflation</a:t>
            </a:r>
            <a:br>
              <a:rPr lang="en-US" sz="2800" dirty="0" smtClean="0"/>
            </a:br>
            <a:r>
              <a:rPr lang="en-US" sz="2800" dirty="0" smtClean="0"/>
              <a:t>Note: Inflation is year to year; E(</a:t>
            </a:r>
            <a:r>
              <a:rPr lang="en-US" sz="2800" dirty="0" err="1" smtClean="0"/>
              <a:t>Infl</a:t>
            </a:r>
            <a:r>
              <a:rPr lang="en-US" sz="2800" dirty="0" smtClean="0"/>
              <a:t>) is AR2 model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51" y="1066800"/>
            <a:ext cx="50768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51" y="3962400"/>
            <a:ext cx="53435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Fed Actions Through </a:t>
            </a:r>
            <a:br>
              <a:rPr lang="en-US" sz="3200" dirty="0" smtClean="0"/>
            </a:br>
            <a:r>
              <a:rPr lang="en-US" sz="3200" dirty="0" smtClean="0"/>
              <a:t>Taylor Rule Lens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Taylor Rule  </a:t>
            </a:r>
          </a:p>
          <a:p>
            <a:pPr lvl="1"/>
            <a:r>
              <a:rPr lang="en-US" dirty="0" smtClean="0"/>
              <a:t>Background on Interest Rate Targeting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Taylor Rule: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TFF = r* + g1(</a:t>
            </a:r>
            <a:r>
              <a:rPr lang="el-GR" dirty="0" smtClean="0"/>
              <a:t>π</a:t>
            </a:r>
            <a:r>
              <a:rPr lang="en-US" dirty="0" smtClean="0"/>
              <a:t> – </a:t>
            </a:r>
            <a:r>
              <a:rPr lang="el-GR" dirty="0" smtClean="0"/>
              <a:t>π</a:t>
            </a:r>
            <a:r>
              <a:rPr lang="en-US" baseline="30000" dirty="0" smtClean="0"/>
              <a:t>T</a:t>
            </a:r>
            <a:r>
              <a:rPr lang="en-US" dirty="0" smtClean="0"/>
              <a:t> ) + g2(</a:t>
            </a:r>
            <a:r>
              <a:rPr lang="en-US" dirty="0" err="1" smtClean="0"/>
              <a:t>ygrowth</a:t>
            </a:r>
            <a:r>
              <a:rPr lang="en-US" dirty="0" smtClean="0"/>
              <a:t> – </a:t>
            </a:r>
            <a:r>
              <a:rPr lang="en-US" dirty="0" err="1" smtClean="0"/>
              <a:t>ypotential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Mechanics: M-Base &amp; Credit Supply (See Prior Chart)</a:t>
            </a:r>
          </a:p>
          <a:p>
            <a:pPr lvl="2"/>
            <a:r>
              <a:rPr lang="en-US" dirty="0" smtClean="0"/>
              <a:t>Conditions necessary for Taylor Rule to work</a:t>
            </a:r>
          </a:p>
          <a:p>
            <a:pPr lvl="3"/>
            <a:r>
              <a:rPr lang="en-US" dirty="0" smtClean="0"/>
              <a:t>Measurement of variables in rule</a:t>
            </a:r>
          </a:p>
          <a:p>
            <a:pPr lvl="3"/>
            <a:r>
              <a:rPr lang="en-US" dirty="0" smtClean="0"/>
              <a:t>Background assumptions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Key Question: </a:t>
            </a:r>
          </a:p>
          <a:p>
            <a:pPr lvl="2"/>
            <a:r>
              <a:rPr lang="en-US" dirty="0" smtClean="0"/>
              <a:t>Does Fed push market rates or is it </a:t>
            </a:r>
            <a:r>
              <a:rPr lang="en-US" dirty="0"/>
              <a:t>p</a:t>
            </a:r>
            <a:r>
              <a:rPr lang="en-US" dirty="0" smtClean="0"/>
              <a:t>ushed by them?</a:t>
            </a:r>
            <a:br>
              <a:rPr lang="en-US" dirty="0" smtClean="0"/>
            </a:br>
            <a:r>
              <a:rPr lang="en-US" dirty="0" smtClean="0"/>
              <a:t>How much can Fed “lean against” market moves in rates?</a:t>
            </a:r>
          </a:p>
          <a:p>
            <a:pPr marL="457200" lvl="1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9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</a:t>
            </a:r>
            <a:r>
              <a:rPr lang="en-US" smtClean="0"/>
              <a:t>Gap Measures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220886"/>
              </p:ext>
            </p:extLst>
          </p:nvPr>
        </p:nvGraphicFramePr>
        <p:xfrm>
          <a:off x="76200" y="1804988"/>
          <a:ext cx="8686800" cy="489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Views" r:id="rId3" imgW="4495672" imgH="3247974" progId="EViews.Workfile.2">
                  <p:embed/>
                </p:oleObj>
              </mc:Choice>
              <mc:Fallback>
                <p:oleObj name="EViews" r:id="rId3" imgW="4495672" imgH="3247974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1804988"/>
                        <a:ext cx="8686800" cy="489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276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3200" dirty="0" smtClean="0"/>
              <a:t>Where Do Rates Come From?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Prescott-type model, </a:t>
            </a:r>
            <a:r>
              <a:rPr lang="el-GR" dirty="0" smtClean="0"/>
              <a:t>β</a:t>
            </a:r>
            <a:r>
              <a:rPr lang="en-US" baseline="30000" dirty="0" smtClean="0"/>
              <a:t>t</a:t>
            </a:r>
            <a:r>
              <a:rPr lang="en-US" dirty="0" smtClean="0"/>
              <a:t> discounts value of future consumption for a household</a:t>
            </a:r>
          </a:p>
          <a:p>
            <a:r>
              <a:rPr lang="el-GR" dirty="0"/>
              <a:t>β</a:t>
            </a:r>
            <a:r>
              <a:rPr lang="en-US" baseline="30000" dirty="0"/>
              <a:t>t</a:t>
            </a:r>
            <a:r>
              <a:rPr lang="en-US" dirty="0" smtClean="0"/>
              <a:t>  arises from two fundamental sources where </a:t>
            </a:r>
          </a:p>
          <a:p>
            <a:pPr lvl="1"/>
            <a:r>
              <a:rPr lang="en-US" b="1" dirty="0" smtClean="0"/>
              <a:t>Value of consumption now versus future</a:t>
            </a:r>
            <a:r>
              <a:rPr lang="en-US" dirty="0" smtClean="0"/>
              <a:t>: </a:t>
            </a:r>
          </a:p>
          <a:p>
            <a:pPr lvl="1"/>
            <a:r>
              <a:rPr lang="en-US" b="1" dirty="0" smtClean="0"/>
              <a:t>Risk aversion</a:t>
            </a:r>
          </a:p>
          <a:p>
            <a:r>
              <a:rPr lang="en-US" dirty="0" smtClean="0"/>
              <a:t>Interest Rates reflect these factors aggregated over entire economy	</a:t>
            </a:r>
          </a:p>
          <a:p>
            <a:pPr lvl="1"/>
            <a:r>
              <a:rPr lang="en-US" dirty="0" smtClean="0"/>
              <a:t>Credit Markets arise from differences in risk aversion/marginal utility</a:t>
            </a:r>
          </a:p>
          <a:p>
            <a:pPr lvl="1"/>
            <a:r>
              <a:rPr lang="en-US" dirty="0" smtClean="0"/>
              <a:t>NLSY Study of Individuals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9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Has Fed Followed a Taylor-Type Rule?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9" y="1000387"/>
            <a:ext cx="4592889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4521635" cy="233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807" y="1000387"/>
            <a:ext cx="4133377" cy="221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919" y="3810000"/>
            <a:ext cx="39984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Bk_indpro</a:t>
            </a:r>
            <a:r>
              <a:rPr lang="en-US" dirty="0" smtClean="0"/>
              <a:t> is cyclical fluctuations around</a:t>
            </a:r>
          </a:p>
          <a:p>
            <a:r>
              <a:rPr lang="en-US" dirty="0" smtClean="0"/>
              <a:t>Variable trend using Baxter-King filter as </a:t>
            </a:r>
            <a:br>
              <a:rPr lang="en-US" dirty="0" smtClean="0"/>
            </a:br>
            <a:r>
              <a:rPr lang="en-US" dirty="0" smtClean="0"/>
              <a:t>measure of output gap</a:t>
            </a:r>
          </a:p>
          <a:p>
            <a:endParaRPr lang="en-US" dirty="0"/>
          </a:p>
          <a:p>
            <a:r>
              <a:rPr lang="en-US" dirty="0" smtClean="0"/>
              <a:t>If inflation target is constant, then</a:t>
            </a:r>
          </a:p>
          <a:p>
            <a:r>
              <a:rPr lang="en-US" dirty="0" smtClean="0"/>
              <a:t>Results equivalent to using </a:t>
            </a:r>
          </a:p>
          <a:p>
            <a:r>
              <a:rPr lang="en-US" dirty="0" smtClean="0"/>
              <a:t>(target </a:t>
            </a:r>
            <a:r>
              <a:rPr lang="en-US" dirty="0" err="1" smtClean="0"/>
              <a:t>infl</a:t>
            </a:r>
            <a:r>
              <a:rPr lang="en-US" dirty="0" smtClean="0"/>
              <a:t> – actual </a:t>
            </a:r>
            <a:r>
              <a:rPr lang="en-US" dirty="0" err="1" smtClean="0"/>
              <a:t>infl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b="1" dirty="0" err="1" smtClean="0"/>
              <a:t>Fama</a:t>
            </a:r>
            <a:r>
              <a:rPr lang="en-US" sz="3600" b="1" dirty="0"/>
              <a:t> </a:t>
            </a:r>
            <a:r>
              <a:rPr lang="en-US" sz="3600" b="1" dirty="0" smtClean="0"/>
              <a:t>on Fed Control of Rates:</a:t>
            </a:r>
            <a:br>
              <a:rPr lang="en-US" sz="3600" b="1" dirty="0" smtClean="0"/>
            </a:br>
            <a:r>
              <a:rPr lang="en-US" sz="3600" b="1" dirty="0" smtClean="0"/>
              <a:t>Daily Data on Target FF (TF)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4678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Figures 1a-1c: substantial daily spreads between TF and other short term rates (R = FF, CP, TB3, TB6, G5, G10)</a:t>
            </a:r>
          </a:p>
          <a:p>
            <a:r>
              <a:rPr lang="en-US" dirty="0" smtClean="0"/>
              <a:t>Table 2 Regressions: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dR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(R-TF) </a:t>
            </a:r>
            <a:r>
              <a:rPr lang="en-US" dirty="0" smtClean="0"/>
              <a:t>+ R(t-i); very low R2 other than EFF</a:t>
            </a:r>
          </a:p>
          <a:p>
            <a:pPr marL="514350" indent="-457200"/>
            <a:r>
              <a:rPr lang="en-US" dirty="0" smtClean="0"/>
              <a:t>Table 3 Regressions:</a:t>
            </a:r>
          </a:p>
          <a:p>
            <a:pPr marL="57150" indent="0">
              <a:buNone/>
            </a:pPr>
            <a:r>
              <a:rPr lang="en-US" dirty="0" smtClean="0"/>
              <a:t>     	</a:t>
            </a:r>
            <a:r>
              <a:rPr lang="en-US" dirty="0" err="1" smtClean="0"/>
              <a:t>dR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FF – TF </a:t>
            </a:r>
            <a:r>
              <a:rPr lang="en-US" dirty="0" smtClean="0"/>
              <a:t>+ FF-CP …. Somewhat responsive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dR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CP – TF </a:t>
            </a:r>
            <a:r>
              <a:rPr lang="en-US" smtClean="0"/>
              <a:t>+ CP-FF </a:t>
            </a:r>
            <a:r>
              <a:rPr lang="en-US" dirty="0" smtClean="0"/>
              <a:t>… Not responsive</a:t>
            </a:r>
          </a:p>
          <a:p>
            <a:pPr marL="514350" indent="-457200"/>
            <a:r>
              <a:rPr lang="en-US" dirty="0" smtClean="0"/>
              <a:t>Table 4 Regressions:</a:t>
            </a:r>
          </a:p>
          <a:p>
            <a:pPr marL="57150" indent="0">
              <a:buNone/>
            </a:pPr>
            <a:r>
              <a:rPr lang="en-US" dirty="0"/>
              <a:t>	</a:t>
            </a:r>
            <a:r>
              <a:rPr lang="en-US" dirty="0" err="1" smtClean="0"/>
              <a:t>dTF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R(t-1) - TF(t-1); </a:t>
            </a:r>
            <a:r>
              <a:rPr lang="en-US" dirty="0" smtClean="0"/>
              <a:t>TF responsive </a:t>
            </a:r>
            <a:r>
              <a:rPr lang="en-US" dirty="0" err="1" smtClean="0"/>
              <a:t>esp</a:t>
            </a:r>
            <a:r>
              <a:rPr lang="en-US" dirty="0" smtClean="0"/>
              <a:t> since 94</a:t>
            </a:r>
          </a:p>
          <a:p>
            <a:pPr marL="514350" indent="-457200"/>
            <a:r>
              <a:rPr lang="en-US" dirty="0" smtClean="0"/>
              <a:t>Table 5 Regressions</a:t>
            </a:r>
          </a:p>
          <a:p>
            <a:pPr marL="57150" indent="0">
              <a:buNone/>
            </a:pPr>
            <a:r>
              <a:rPr lang="en-US" dirty="0"/>
              <a:t>	</a:t>
            </a:r>
            <a:r>
              <a:rPr lang="en-US" dirty="0" err="1" smtClean="0"/>
              <a:t>dR</a:t>
            </a:r>
            <a:r>
              <a:rPr lang="en-US" dirty="0" smtClean="0"/>
              <a:t>(</a:t>
            </a:r>
            <a:r>
              <a:rPr lang="en-US" dirty="0" err="1" smtClean="0"/>
              <a:t>t+i</a:t>
            </a:r>
            <a:r>
              <a:rPr lang="en-US" dirty="0" smtClean="0"/>
              <a:t>) = TF(t-1) – R(t-1) when </a:t>
            </a:r>
            <a:r>
              <a:rPr lang="en-US" dirty="0" smtClean="0">
                <a:solidFill>
                  <a:srgbClr val="FF0000"/>
                </a:solidFill>
              </a:rPr>
              <a:t>TF “event”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                       Some </a:t>
            </a:r>
            <a:r>
              <a:rPr lang="en-US" dirty="0"/>
              <a:t>p</a:t>
            </a:r>
            <a:r>
              <a:rPr lang="en-US" dirty="0" smtClean="0"/>
              <a:t>redictability for FF &amp; CP, not TB3, TB6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Limits to Fed Power?</a:t>
            </a:r>
            <a:br>
              <a:rPr lang="en-US" sz="3200" dirty="0" smtClean="0"/>
            </a:br>
            <a:r>
              <a:rPr lang="en-US" sz="3200" dirty="0" smtClean="0"/>
              <a:t>Comparing Private &amp; Public Credit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8991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Credit Market Flows:</a:t>
            </a:r>
            <a:br>
              <a:rPr lang="en-US" sz="2800" dirty="0" smtClean="0"/>
            </a:br>
            <a:r>
              <a:rPr lang="en-US" sz="2800" dirty="0" smtClean="0"/>
              <a:t>Comparing Fed v. Private Markets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067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70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1970s and 2008 Illustrate Limits of </a:t>
            </a:r>
            <a:br>
              <a:rPr lang="en-US" sz="2800" dirty="0" smtClean="0"/>
            </a:br>
            <a:r>
              <a:rPr lang="en-US" sz="2800" dirty="0" smtClean="0"/>
              <a:t>Fed Influence on Rates</a:t>
            </a:r>
            <a:endParaRPr lang="en-US" sz="2800" dirty="0"/>
          </a:p>
        </p:txBody>
      </p:sp>
      <p:pic>
        <p:nvPicPr>
          <p:cNvPr id="4" name="Picture 4" descr="https://research.stlouisfed.org/fredgraph.jpg?hires=1&amp;type=image/jpeg&amp;chart_type=line&amp;recession_bars=on&amp;log_scales=&amp;bgcolor=%23e1e9f0&amp;graph_bgcolor=%23ffffff&amp;fo=Open+Sans&amp;ts=12&amp;tts=12&amp;txtcolor=%23444444&amp;show_legend=yes&amp;show_axis_titles=yes&amp;drp=0&amp;cosd=1954-07-01%2C1954-07-01%2C1954-07-01%2C1954-07-01&amp;coed=2015-09-01%2C2015-09-01%2C2015-09-01%2C2015-09-01&amp;height=445&amp;stacking=&amp;range=Custom&amp;mode=fred&amp;id=FEDFUNDS%2CTB3MS%2CCP1M%2CCPF1M&amp;transformation=lin%2Clin%2Clin%2Clin&amp;nd=%2C%2C%2C&amp;ost=-99999%2C-99999%2C-99999%2C-99999&amp;oet=99999%2C99999%2C99999%2C99999&amp;lsv=%2C%2C%2C&amp;lev=%2C%2C%2C&amp;scale=left%2Cleft%2Cleft%2Cleft&amp;line_color=%234572a7%2C%23aa4643%2C%2389a54e%2C%2380699b&amp;line_style=solid%2Csolid%2Csolid%2Csolid&amp;lw=2%2C2%2C2%2C2&amp;mark_type=none%2C%2C%2C&amp;mw=2%2C2%2C2%2C2&amp;mma=0%2C0%2C0%2C0&amp;fml=a%2Ca%2Ca%2Ca&amp;fgst=lin%2Clin%2Clin%2Clin&amp;fgsnd=2007-12-01%2C2007-12-01%2C1997-08-01%2C1997-08-01&amp;fq=Monthly%2CMonthly%2CMonthly%2CMonthly&amp;fam=avg%2Cavg%2Cavg%2Cavg&amp;vintage_date=%2C%2C%2C&amp;revision_date=%2C%2C%2C&amp;width=67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15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2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 smtClean="0"/>
              <a:t>Simple Causality Tests:</a:t>
            </a:r>
            <a:br>
              <a:rPr lang="en-US" sz="3200" b="1" dirty="0" smtClean="0"/>
            </a:br>
            <a:r>
              <a:rPr lang="en-US" sz="3200" b="1" dirty="0" smtClean="0"/>
              <a:t>Fed Funds &amp; 3 Month Treasury</a:t>
            </a:r>
            <a:endParaRPr lang="en-US" sz="3200" b="1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4" y="4724400"/>
            <a:ext cx="5553022" cy="190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0005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0005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07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b="1" dirty="0" smtClean="0"/>
              <a:t>Simple Causality Tests:</a:t>
            </a:r>
            <a:br>
              <a:rPr lang="en-US" sz="3600" b="1" dirty="0" smtClean="0"/>
            </a:br>
            <a:r>
              <a:rPr lang="en-US" sz="3600" b="1" dirty="0" smtClean="0"/>
              <a:t>Fed Funds and 1 Month CPR</a:t>
            </a:r>
            <a:endParaRPr lang="en-US" sz="3600" b="1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12" y="4800600"/>
            <a:ext cx="5654679" cy="190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40005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7" y="1676400"/>
            <a:ext cx="40005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40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Simple Causality Tests:</a:t>
            </a:r>
            <a:br>
              <a:rPr lang="en-US" sz="3200" dirty="0" smtClean="0"/>
            </a:br>
            <a:r>
              <a:rPr lang="en-US" sz="3200" dirty="0" smtClean="0"/>
              <a:t>3 Month Treasury and 1 Month CPR</a:t>
            </a:r>
            <a:endParaRPr lang="en-US" sz="32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04432"/>
            <a:ext cx="3825708" cy="28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0005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4767614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0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1755"/>
            <a:ext cx="5334000" cy="655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0"/>
            <a:ext cx="3716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VARs and Short Rate Interactions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0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Rates &amp; Impulse Response Functions (</a:t>
            </a:r>
            <a:r>
              <a:rPr lang="en-US" sz="3200" b="1" dirty="0" err="1" smtClean="0"/>
              <a:t>Eviews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12" y="1145100"/>
            <a:ext cx="8626488" cy="55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3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Rates</a:t>
            </a:r>
            <a:endParaRPr lang="en-US" dirty="0"/>
          </a:p>
        </p:txBody>
      </p:sp>
      <p:pic>
        <p:nvPicPr>
          <p:cNvPr id="4" name="FRED Graph Chart" descr="FRED Graph">
            <a:hlinkClick r:id="rId2" tooltip="View this chart in your browser. 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00200"/>
            <a:ext cx="922019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0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VARs/IRFs in </a:t>
            </a:r>
            <a:r>
              <a:rPr lang="en-US" dirty="0" err="1" smtClean="0"/>
              <a:t>Gretl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687592" cy="577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4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9262"/>
            <a:ext cx="7696200" cy="577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8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60454" cy="649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0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6460"/>
            <a:ext cx="7620000" cy="571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6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40" y="609600"/>
            <a:ext cx="7349369" cy="551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9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" y="355724"/>
            <a:ext cx="7687592" cy="577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7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9262"/>
            <a:ext cx="7696200" cy="577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786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60454" cy="649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7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6460"/>
            <a:ext cx="7620000" cy="571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0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40" y="609600"/>
            <a:ext cx="7349369" cy="551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2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Rates</a:t>
            </a:r>
            <a:endParaRPr lang="en-US" dirty="0"/>
          </a:p>
        </p:txBody>
      </p:sp>
      <p:pic>
        <p:nvPicPr>
          <p:cNvPr id="4" name="FRED Graph Chart" descr="FRED Graph">
            <a:hlinkClick r:id="rId2" tooltip="View this chart in your browser. 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00200"/>
            <a:ext cx="914399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8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b="1" dirty="0" smtClean="0"/>
              <a:t>Rate Correlations:</a:t>
            </a:r>
            <a:br>
              <a:rPr lang="en-US" sz="3600" b="1" dirty="0" smtClean="0"/>
            </a:br>
            <a:r>
              <a:rPr lang="en-US" sz="3600" b="1" dirty="0" smtClean="0"/>
              <a:t>In Levels and Differences</a:t>
            </a:r>
            <a:endParaRPr lang="en-US" sz="36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708652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734631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01788" y="2276105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Rates in Levels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25283" y="4572000"/>
            <a:ext cx="238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Rates in Differences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98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Info Embedded in</a:t>
            </a:r>
            <a:br>
              <a:rPr lang="en-US" dirty="0" smtClean="0"/>
            </a:br>
            <a:r>
              <a:rPr lang="en-US" dirty="0" smtClean="0"/>
              <a:t>Interest Rate Spreads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689961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4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Treasuries: 10year – 3month</a:t>
            </a:r>
            <a:br>
              <a:rPr lang="en-US" sz="3200" dirty="0" smtClean="0"/>
            </a:br>
            <a:r>
              <a:rPr lang="en-US" sz="3200" dirty="0" smtClean="0"/>
              <a:t>               10year – 2year</a:t>
            </a:r>
            <a:endParaRPr lang="en-US" sz="3200" dirty="0"/>
          </a:p>
        </p:txBody>
      </p:sp>
      <p:pic>
        <p:nvPicPr>
          <p:cNvPr id="5" name="FRED Graph Chart" descr="FRED Graph">
            <a:hlinkClick r:id="rId2" tooltip="View this chart in your browser. 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00200"/>
            <a:ext cx="914399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8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Combined Spreads: Treasury Yield Curve</a:t>
            </a:r>
            <a:endParaRPr lang="en-US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300843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4622334" cy="306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4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Corporate Bonds: </a:t>
            </a:r>
            <a:br>
              <a:rPr lang="en-US" sz="2400" dirty="0" smtClean="0"/>
            </a:br>
            <a:r>
              <a:rPr lang="en-US" sz="2400" dirty="0" smtClean="0"/>
              <a:t>Baa Rate – </a:t>
            </a:r>
            <a:r>
              <a:rPr lang="en-US" sz="2400" dirty="0" err="1" smtClean="0"/>
              <a:t>Aaa</a:t>
            </a:r>
            <a:r>
              <a:rPr lang="en-US" sz="2400" dirty="0" smtClean="0"/>
              <a:t>  Rate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FRED Graph Chart" descr="FRED Graph">
            <a:hlinkClick r:id="rId2" tooltip="View this chart in your browser. 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66800"/>
            <a:ext cx="906779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436</Words>
  <Application>Microsoft Office PowerPoint</Application>
  <PresentationFormat>On-screen Show (4:3)</PresentationFormat>
  <Paragraphs>98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EViews</vt:lpstr>
      <vt:lpstr>Interest Rates</vt:lpstr>
      <vt:lpstr>Where Do Rates Come From?</vt:lpstr>
      <vt:lpstr>Short Rates</vt:lpstr>
      <vt:lpstr>Long Rates</vt:lpstr>
      <vt:lpstr>Rate Correlations: In Levels and Differences</vt:lpstr>
      <vt:lpstr>Info Embedded in Interest Rate Spreads</vt:lpstr>
      <vt:lpstr>Treasuries: 10year – 3month                10year – 2year</vt:lpstr>
      <vt:lpstr>Combined Spreads: Treasury Yield Curve</vt:lpstr>
      <vt:lpstr> Corporate Bonds:  Baa Rate – Aaa  Rate </vt:lpstr>
      <vt:lpstr> TED Spread 3month LIBOR – 3month Treasury </vt:lpstr>
      <vt:lpstr>CPR – Fed Funds Rate</vt:lpstr>
      <vt:lpstr>Treasuries: 10year Nominal – 10year Real (TIPS)</vt:lpstr>
      <vt:lpstr>Fed Actions Through  Fisher Equation Lens</vt:lpstr>
      <vt:lpstr>Fed Actions Through Fisher Equation Lens</vt:lpstr>
      <vt:lpstr>Mechanics of Fed Increasing Money-Credit</vt:lpstr>
      <vt:lpstr>Measuring Real Rates and Expected Inflation</vt:lpstr>
      <vt:lpstr>Rates &amp; Expected Inflation Note: Inflation is year to year; E(Infl) is AR2 model</vt:lpstr>
      <vt:lpstr>Fed Actions Through  Taylor Rule Lens</vt:lpstr>
      <vt:lpstr>Output Gap Measures</vt:lpstr>
      <vt:lpstr>Has Fed Followed a Taylor-Type Rule?</vt:lpstr>
      <vt:lpstr>Fama on Fed Control of Rates: Daily Data on Target FF (TF)</vt:lpstr>
      <vt:lpstr>Limits to Fed Power? Comparing Private &amp; Public Credit</vt:lpstr>
      <vt:lpstr>Credit Market Flows: Comparing Fed v. Private Markets</vt:lpstr>
      <vt:lpstr>1970s and 2008 Illustrate Limits of  Fed Influence on Rates</vt:lpstr>
      <vt:lpstr>Simple Causality Tests: Fed Funds &amp; 3 Month Treasury</vt:lpstr>
      <vt:lpstr>Simple Causality Tests: Fed Funds and 1 Month CPR</vt:lpstr>
      <vt:lpstr>Simple Causality Tests: 3 Month Treasury and 1 Month CPR</vt:lpstr>
      <vt:lpstr>PowerPoint Presentation</vt:lpstr>
      <vt:lpstr>Rates &amp; Impulse Response Functions (Eviews)</vt:lpstr>
      <vt:lpstr>VARs/IRFs in Gretl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Goff, Brian</dc:creator>
  <cp:lastModifiedBy>Goff, Brian</cp:lastModifiedBy>
  <cp:revision>45</cp:revision>
  <dcterms:created xsi:type="dcterms:W3CDTF">2015-10-29T15:08:53Z</dcterms:created>
  <dcterms:modified xsi:type="dcterms:W3CDTF">2018-10-31T20:44:33Z</dcterms:modified>
</cp:coreProperties>
</file>