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58" r:id="rId3"/>
    <p:sldId id="259" r:id="rId4"/>
    <p:sldId id="275" r:id="rId5"/>
    <p:sldId id="260" r:id="rId6"/>
    <p:sldId id="293" r:id="rId7"/>
    <p:sldId id="279" r:id="rId8"/>
    <p:sldId id="292" r:id="rId9"/>
    <p:sldId id="266" r:id="rId10"/>
    <p:sldId id="276" r:id="rId11"/>
    <p:sldId id="277" r:id="rId12"/>
    <p:sldId id="289" r:id="rId13"/>
    <p:sldId id="280" r:id="rId14"/>
    <p:sldId id="294" r:id="rId15"/>
    <p:sldId id="287" r:id="rId16"/>
    <p:sldId id="290" r:id="rId17"/>
    <p:sldId id="282" r:id="rId18"/>
    <p:sldId id="291" r:id="rId19"/>
    <p:sldId id="278" r:id="rId20"/>
    <p:sldId id="283" r:id="rId21"/>
    <p:sldId id="262" r:id="rId22"/>
    <p:sldId id="284" r:id="rId23"/>
    <p:sldId id="296" r:id="rId24"/>
    <p:sldId id="297" r:id="rId25"/>
    <p:sldId id="285" r:id="rId26"/>
    <p:sldId id="274" r:id="rId27"/>
    <p:sldId id="295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1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1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9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25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7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5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1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69F3F-6CB7-49E0-AC5B-6E800F3A2887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5493-51FD-4A29-8E00-BDB526109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1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doni MT" panose="020706030806060202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fred.stlouisfed.org/graph/?g=dtU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in Estimating</a:t>
            </a:r>
            <a:br>
              <a:rPr lang="en-US" dirty="0" smtClean="0"/>
            </a:br>
            <a:r>
              <a:rPr lang="en-US" dirty="0" smtClean="0"/>
              <a:t>Macro Policy Impacts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400" dirty="0" smtClean="0"/>
              <a:t>Note: These slides incorporate and adapt materials from </a:t>
            </a:r>
            <a:r>
              <a:rPr lang="en-US" sz="1400" dirty="0" err="1" smtClean="0"/>
              <a:t>Lacker</a:t>
            </a:r>
            <a:r>
              <a:rPr lang="en-US" sz="1400" dirty="0" smtClean="0"/>
              <a:t> &amp; Weinberg (Richmond Fed 2007) and Valerie Ramey’s (UCSD) teaching materials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895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457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Limits &amp; Challenges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001000" cy="6019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Data Limits  </a:t>
            </a:r>
          </a:p>
          <a:p>
            <a:pPr lvl="1"/>
            <a:r>
              <a:rPr lang="en-US" dirty="0" smtClean="0"/>
              <a:t>Single country time series data means Treatment/No Treatment groups defined by years, not across different units; No random assignment, so treatment not exogenous by design (explanatory “treatment” may be endogenous itself – including dependence on Y)</a:t>
            </a:r>
          </a:p>
          <a:p>
            <a:pPr lvl="1"/>
            <a:r>
              <a:rPr lang="en-US" dirty="0" smtClean="0"/>
              <a:t>Panel data (cross country over time) with no random assignment; mix of treatments across countries/time</a:t>
            </a:r>
          </a:p>
          <a:p>
            <a:pPr lvl="1"/>
            <a:r>
              <a:rPr lang="en-US" dirty="0" smtClean="0"/>
              <a:t>Defining meaning of “treatment” (metrics; on/off v. continuous)</a:t>
            </a:r>
          </a:p>
          <a:p>
            <a:pPr lvl="1"/>
            <a:r>
              <a:rPr lang="en-US" dirty="0" smtClean="0"/>
              <a:t>Imprecise model specification so </a:t>
            </a:r>
            <a:r>
              <a:rPr lang="en-US" dirty="0" err="1" smtClean="0"/>
              <a:t>Zs</a:t>
            </a:r>
            <a:r>
              <a:rPr lang="en-US" dirty="0" smtClean="0"/>
              <a:t> and impact uncertain 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Identification/Estimation Challenges </a:t>
            </a:r>
            <a:endParaRPr lang="en-US" dirty="0" smtClean="0"/>
          </a:p>
          <a:p>
            <a:pPr lvl="1"/>
            <a:r>
              <a:rPr lang="en-US" dirty="0" smtClean="0"/>
              <a:t>Constructing </a:t>
            </a:r>
            <a:r>
              <a:rPr lang="en-US" dirty="0" err="1" smtClean="0"/>
              <a:t>exogeneity</a:t>
            </a:r>
            <a:r>
              <a:rPr lang="en-US" dirty="0" smtClean="0"/>
              <a:t> strategies </a:t>
            </a:r>
          </a:p>
          <a:p>
            <a:pPr lvl="2"/>
            <a:r>
              <a:rPr lang="en-US" dirty="0" smtClean="0"/>
              <a:t>Natural experiments that generate exogenous treatments</a:t>
            </a:r>
          </a:p>
          <a:p>
            <a:pPr lvl="2"/>
            <a:r>
              <a:rPr lang="en-US" dirty="0" smtClean="0"/>
              <a:t>“</a:t>
            </a:r>
            <a:r>
              <a:rPr lang="en-US" dirty="0" err="1" smtClean="0"/>
              <a:t>Instrumentize</a:t>
            </a:r>
            <a:r>
              <a:rPr lang="en-US" dirty="0" smtClean="0"/>
              <a:t>” the treatment variable </a:t>
            </a:r>
          </a:p>
          <a:p>
            <a:pPr lvl="1"/>
            <a:r>
              <a:rPr lang="en-US" sz="2900" b="1" dirty="0">
                <a:solidFill>
                  <a:prstClr val="black"/>
                </a:solidFill>
                <a:latin typeface="Baskerville Old Face" panose="02020602080505020303" pitchFamily="18" charset="0"/>
              </a:rPr>
              <a:t>Instruments:</a:t>
            </a:r>
            <a:r>
              <a:rPr lang="en-US" sz="2900" dirty="0">
                <a:solidFill>
                  <a:prstClr val="black"/>
                </a:solidFill>
                <a:latin typeface="Baskerville Old Face" panose="02020602080505020303" pitchFamily="18" charset="0"/>
              </a:rPr>
              <a:t>  Where treatment variable is not exogenous, looking for a variable </a:t>
            </a:r>
            <a:r>
              <a:rPr lang="en-US" sz="29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(an instrument) that </a:t>
            </a:r>
            <a:r>
              <a:rPr lang="en-US" sz="2900" dirty="0">
                <a:solidFill>
                  <a:prstClr val="black"/>
                </a:solidFill>
                <a:latin typeface="Baskerville Old Face" panose="02020602080505020303" pitchFamily="18" charset="0"/>
              </a:rPr>
              <a:t>predicts the </a:t>
            </a:r>
            <a:r>
              <a:rPr lang="en-US" sz="29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treatment </a:t>
            </a:r>
            <a:r>
              <a:rPr lang="en-US" sz="2900" dirty="0">
                <a:solidFill>
                  <a:prstClr val="black"/>
                </a:solidFill>
                <a:latin typeface="Baskerville Old Face" panose="02020602080505020303" pitchFamily="18" charset="0"/>
              </a:rPr>
              <a:t>but is not (substantially) correlated with the dependent variable or a variable that can stand in for the treatment</a:t>
            </a:r>
          </a:p>
          <a:p>
            <a:pPr lvl="2"/>
            <a:r>
              <a:rPr lang="en-US" sz="25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Instrumental </a:t>
            </a:r>
            <a:r>
              <a:rPr lang="en-US" sz="2500" dirty="0">
                <a:solidFill>
                  <a:prstClr val="black"/>
                </a:solidFill>
                <a:latin typeface="Baskerville Old Face" panose="02020602080505020303" pitchFamily="18" charset="0"/>
              </a:rPr>
              <a:t>Variables </a:t>
            </a:r>
            <a:r>
              <a:rPr lang="en-US" sz="25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Regression/VAR Methods</a:t>
            </a:r>
          </a:p>
          <a:p>
            <a:pPr lvl="2"/>
            <a:r>
              <a:rPr lang="en-US" sz="2500" dirty="0" smtClean="0">
                <a:solidFill>
                  <a:prstClr val="black"/>
                </a:solidFill>
                <a:latin typeface="Baskerville Old Face" panose="02020602080505020303" pitchFamily="18" charset="0"/>
              </a:rPr>
              <a:t>Other Instruments (Ex: Ramey) </a:t>
            </a:r>
            <a:endParaRPr lang="en-US" sz="2500" dirty="0">
              <a:solidFill>
                <a:prstClr val="black"/>
              </a:solidFill>
              <a:latin typeface="Baskerville Old Face" panose="02020602080505020303" pitchFamily="18" charset="0"/>
            </a:endParaRPr>
          </a:p>
          <a:p>
            <a:pPr lvl="2"/>
            <a:r>
              <a:rPr lang="en-US" dirty="0" smtClean="0"/>
              <a:t>Timing Matters: Instruments </a:t>
            </a:r>
            <a:r>
              <a:rPr lang="en-US" dirty="0" smtClean="0"/>
              <a:t>/</a:t>
            </a:r>
            <a:r>
              <a:rPr lang="en-US" dirty="0" err="1" smtClean="0"/>
              <a:t>Intrumentized</a:t>
            </a:r>
            <a:r>
              <a:rPr lang="en-US" dirty="0" smtClean="0"/>
              <a:t> </a:t>
            </a:r>
            <a:r>
              <a:rPr lang="en-US" dirty="0" smtClean="0"/>
              <a:t>variable should be unanticipated (</a:t>
            </a:r>
            <a:r>
              <a:rPr lang="en-US" dirty="0" smtClean="0"/>
              <a:t>otherwise</a:t>
            </a:r>
            <a:r>
              <a:rPr lang="en-US" dirty="0" smtClean="0"/>
              <a:t>, not really exogenous) </a:t>
            </a:r>
            <a:endParaRPr lang="en-US" dirty="0" smtClean="0"/>
          </a:p>
          <a:p>
            <a:pPr lvl="2"/>
            <a:r>
              <a:rPr lang="en-US" dirty="0" smtClean="0"/>
              <a:t>Duration Matters: Temporary </a:t>
            </a:r>
            <a:r>
              <a:rPr lang="en-US" dirty="0" smtClean="0"/>
              <a:t>v. Permanent Variables (in stimulus context, looking for temporary variables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Relevance Matters: instrument should have predictive ability (otherwise “weak”)</a:t>
            </a:r>
            <a:endParaRPr lang="en-US" dirty="0" smtClean="0"/>
          </a:p>
          <a:p>
            <a:pPr lvl="1"/>
            <a:r>
              <a:rPr lang="en-US" dirty="0" smtClean="0"/>
              <a:t>Control group/variables strategies</a:t>
            </a:r>
          </a:p>
          <a:p>
            <a:pPr lvl="2"/>
            <a:r>
              <a:rPr lang="en-US" dirty="0" smtClean="0"/>
              <a:t>Theory; estimation methods; quasi-experimental methods (synthetic controls; matching) </a:t>
            </a:r>
          </a:p>
        </p:txBody>
      </p:sp>
    </p:spTree>
    <p:extLst>
      <p:ext uri="{BB962C8B-B14F-4D97-AF65-F5344CB8AC3E}">
        <p14:creationId xmlns:p14="http://schemas.microsoft.com/office/powerpoint/2010/main" val="187232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99"/>
            <a:ext cx="8229600" cy="533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Ramey JEL Review of G Multipliers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5314"/>
            <a:ext cx="5410200" cy="628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Ramey (2013 AER) Does “Slack” Matter</a:t>
            </a:r>
            <a:br>
              <a:rPr lang="en-US" sz="2800" dirty="0" smtClean="0"/>
            </a:br>
            <a:r>
              <a:rPr lang="en-US" sz="2800" dirty="0" smtClean="0"/>
              <a:t>For Size of Fiscal Multiplier?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828799"/>
            <a:ext cx="5044440" cy="360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3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09600"/>
          </a:xfrm>
        </p:spPr>
        <p:txBody>
          <a:bodyPr/>
          <a:lstStyle/>
          <a:p>
            <a:r>
              <a:rPr lang="en-US" sz="1800" dirty="0" smtClean="0"/>
              <a:t>Fiscal Multipliers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5334000"/>
          </a:xfrm>
        </p:spPr>
        <p:txBody>
          <a:bodyPr/>
          <a:lstStyle/>
          <a:p>
            <a:r>
              <a:rPr lang="en-US" dirty="0" smtClean="0"/>
              <a:t>Krugman: Simple Evidence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553200" cy="486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Phelps (WSJ 2018)</a:t>
            </a:r>
            <a:br>
              <a:rPr lang="en-US" dirty="0" smtClean="0"/>
            </a:br>
            <a:r>
              <a:rPr lang="en-US" dirty="0" smtClean="0"/>
              <a:t>Simple Evidence Contra Krugman</a:t>
            </a:r>
            <a:endParaRPr lang="en-US" dirty="0"/>
          </a:p>
        </p:txBody>
      </p:sp>
      <p:pic>
        <p:nvPicPr>
          <p:cNvPr id="4" name="Picture 2" descr="The Fantasy of Fiscal Stimul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50" y="1600200"/>
            <a:ext cx="55290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Simple Evidence</a:t>
            </a:r>
            <a:endParaRPr lang="en-US" dirty="0"/>
          </a:p>
        </p:txBody>
      </p:sp>
      <p:pic>
        <p:nvPicPr>
          <p:cNvPr id="5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00200"/>
            <a:ext cx="9067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"/>
            <a:ext cx="8229600" cy="683004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Barro</a:t>
            </a:r>
            <a:r>
              <a:rPr lang="en-US" sz="2800" dirty="0"/>
              <a:t> </a:t>
            </a:r>
            <a:r>
              <a:rPr lang="en-US" sz="2800" dirty="0" smtClean="0"/>
              <a:t>Fiscal Multiplier Estimates</a:t>
            </a:r>
            <a:br>
              <a:rPr lang="en-US" sz="2800" dirty="0" smtClean="0"/>
            </a:br>
            <a:r>
              <a:rPr lang="en-US" sz="2800" dirty="0" smtClean="0"/>
              <a:t>Using Military Spending  as Instrument (QJE 2011)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6" y="1066800"/>
            <a:ext cx="7183444" cy="53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1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9696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Going Beyond Simple Evidence: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Sampling of Fiscal Multiplier ID Strategies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War as type of natural experiment</a:t>
            </a:r>
          </a:p>
          <a:p>
            <a:pPr lvl="1"/>
            <a:r>
              <a:rPr lang="en-US" dirty="0" smtClean="0"/>
              <a:t>War as an instrument to predict  expenditures (</a:t>
            </a:r>
            <a:r>
              <a:rPr lang="en-US" dirty="0" err="1"/>
              <a:t>Barro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Essentially:  </a:t>
            </a:r>
            <a:br>
              <a:rPr lang="en-US" dirty="0" smtClean="0"/>
            </a:br>
            <a:r>
              <a:rPr lang="en-US" dirty="0" smtClean="0"/>
              <a:t>dg = a1 * a2*War + e;  save </a:t>
            </a:r>
            <a:r>
              <a:rPr lang="en-US" dirty="0" err="1" smtClean="0"/>
              <a:t>dgpredicted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dy</a:t>
            </a:r>
            <a:r>
              <a:rPr lang="en-US" dirty="0" smtClean="0"/>
              <a:t> = b1 * b2*</a:t>
            </a:r>
            <a:r>
              <a:rPr lang="en-US" dirty="0" err="1" smtClean="0"/>
              <a:t>dgpredicted</a:t>
            </a:r>
            <a:r>
              <a:rPr lang="en-US" dirty="0" smtClean="0"/>
              <a:t> + b3*Z + u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Desirable Features of War/</a:t>
            </a:r>
            <a:r>
              <a:rPr lang="en-US" dirty="0" err="1" smtClean="0"/>
              <a:t>dgpredicted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Weaknesses?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Beyond Simple Evidence: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Sampling of Fiscal Multiplier ID Strategies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Instrumental Variables </a:t>
            </a:r>
            <a:r>
              <a:rPr lang="en-US" dirty="0" smtClean="0"/>
              <a:t>Methods &amp; Strengths/Weaknesses</a:t>
            </a:r>
            <a:endParaRPr lang="en-US" dirty="0" smtClean="0"/>
          </a:p>
          <a:p>
            <a:pPr lvl="1"/>
            <a:r>
              <a:rPr lang="en-US" dirty="0" smtClean="0"/>
              <a:t>Wartime </a:t>
            </a:r>
            <a:r>
              <a:rPr lang="en-US" dirty="0"/>
              <a:t>expenditures as instrument (</a:t>
            </a:r>
            <a:r>
              <a:rPr lang="en-US" dirty="0" err="1"/>
              <a:t>Barro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VAR shocks (errors) as instrument (various)</a:t>
            </a:r>
          </a:p>
          <a:p>
            <a:pPr lvl="1"/>
            <a:r>
              <a:rPr lang="en-US" dirty="0" smtClean="0"/>
              <a:t>Narrative-based instrument</a:t>
            </a:r>
          </a:p>
          <a:p>
            <a:pPr lvl="2"/>
            <a:r>
              <a:rPr lang="en-US" dirty="0" smtClean="0"/>
              <a:t>Business </a:t>
            </a:r>
            <a:r>
              <a:rPr lang="en-US" dirty="0"/>
              <a:t>Week “news” </a:t>
            </a:r>
            <a:r>
              <a:rPr lang="en-US" dirty="0" smtClean="0"/>
              <a:t>about spending as </a:t>
            </a:r>
            <a:r>
              <a:rPr lang="en-US" dirty="0"/>
              <a:t>instrument (Ramey reading)</a:t>
            </a:r>
          </a:p>
          <a:p>
            <a:pPr lvl="1"/>
            <a:r>
              <a:rPr lang="en-US" dirty="0" smtClean="0"/>
              <a:t>Controls </a:t>
            </a:r>
            <a:r>
              <a:rPr lang="en-US" dirty="0"/>
              <a:t>Always an Issue</a:t>
            </a:r>
          </a:p>
          <a:p>
            <a:r>
              <a:rPr lang="en-US" dirty="0" smtClean="0"/>
              <a:t>Simulations Based on Theory/Stat Models</a:t>
            </a:r>
          </a:p>
          <a:p>
            <a:pPr lvl="1"/>
            <a:r>
              <a:rPr lang="en-US" dirty="0" smtClean="0"/>
              <a:t>US-FRB Model</a:t>
            </a:r>
          </a:p>
          <a:p>
            <a:pPr lvl="1"/>
            <a:r>
              <a:rPr lang="en-US" dirty="0" smtClean="0"/>
              <a:t>DSGEs  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Ramey Review of Monetary Policy Effects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26516"/>
            <a:ext cx="7848600" cy="609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7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Phillips Curve: 1863-1913</a:t>
            </a:r>
            <a:br>
              <a:rPr lang="en-US" sz="2400" dirty="0" smtClean="0"/>
            </a:br>
            <a:r>
              <a:rPr lang="en-US" sz="2400" dirty="0" smtClean="0"/>
              <a:t>Unemployment(t) = b0 + b1*Inflation(t)</a:t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7030A0"/>
                </a:solidFill>
              </a:rPr>
              <a:t>b1 &lt;0 and highly significant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51000"/>
            <a:ext cx="8458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618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Sampling of Strategies to ID Monetary Stimulus Effects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Simple Correlations </a:t>
            </a:r>
            <a:endParaRPr lang="en-US" dirty="0"/>
          </a:p>
          <a:p>
            <a:pPr lvl="1"/>
            <a:r>
              <a:rPr lang="en-US" dirty="0" smtClean="0"/>
              <a:t> Example: Friedman &amp; Schwartz Monetary History of U.S.  </a:t>
            </a:r>
          </a:p>
          <a:p>
            <a:pPr lvl="1"/>
            <a:r>
              <a:rPr lang="en-US" dirty="0" smtClean="0"/>
              <a:t>Problems</a:t>
            </a:r>
          </a:p>
          <a:p>
            <a:pPr lvl="2"/>
            <a:r>
              <a:rPr lang="en-US" dirty="0" smtClean="0"/>
              <a:t>Measuring impact of money on GDP or impact of GDP on rates? </a:t>
            </a:r>
          </a:p>
          <a:p>
            <a:pPr lvl="2"/>
            <a:r>
              <a:rPr lang="en-US" dirty="0" smtClean="0"/>
              <a:t>Measuring impact of Fed on rates/real variables or impact of rates/real variables on Fed?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Money &amp; Income: </a:t>
            </a:r>
            <a:br>
              <a:rPr lang="en-US" sz="2800" dirty="0" smtClean="0"/>
            </a:br>
            <a:r>
              <a:rPr lang="en-US" sz="2800" dirty="0" smtClean="0"/>
              <a:t>Friedman </a:t>
            </a:r>
            <a:r>
              <a:rPr lang="en-US" sz="2800" dirty="0" smtClean="0"/>
              <a:t>&amp; </a:t>
            </a:r>
            <a:r>
              <a:rPr lang="en-US" sz="2800" dirty="0" smtClean="0"/>
              <a:t>Schwartz + Tobin Critique</a:t>
            </a:r>
            <a:endParaRPr lang="en-US" sz="2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36" y="1600200"/>
            <a:ext cx="82201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3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Sampling of Strategies to Estimate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Monetary Stimulus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Instrumental Variables</a:t>
            </a:r>
          </a:p>
          <a:p>
            <a:pPr lvl="1"/>
            <a:r>
              <a:rPr lang="en-US" dirty="0" err="1" smtClean="0"/>
              <a:t>Barro</a:t>
            </a:r>
            <a:r>
              <a:rPr lang="en-US" dirty="0" smtClean="0"/>
              <a:t> </a:t>
            </a:r>
            <a:r>
              <a:rPr lang="en-US" dirty="0" smtClean="0"/>
              <a:t>2-Stage Regression Method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52"/>
            <a:ext cx="7620000" cy="64944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 err="1" smtClean="0"/>
              <a:t>Barro-esque</a:t>
            </a:r>
            <a:r>
              <a:rPr lang="en-US" sz="2800" dirty="0" smtClean="0"/>
              <a:t> ID Strategy</a:t>
            </a:r>
            <a:br>
              <a:rPr lang="en-US" sz="2800" dirty="0" smtClean="0"/>
            </a:br>
            <a:r>
              <a:rPr lang="en-US" sz="1600" dirty="0" smtClean="0"/>
              <a:t>Note: </a:t>
            </a:r>
            <a:r>
              <a:rPr lang="en-US" sz="1600" dirty="0" err="1" smtClean="0"/>
              <a:t>Pred</a:t>
            </a:r>
            <a:r>
              <a:rPr lang="en-US" sz="1600" dirty="0" smtClean="0"/>
              <a:t>/Res from AR(3) Model using SA data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9" y="990600"/>
            <a:ext cx="3671242" cy="26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4000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5234"/>
            <a:ext cx="37462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000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0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Same Strategy using </a:t>
            </a:r>
            <a:r>
              <a:rPr lang="en-US" dirty="0" err="1" smtClean="0"/>
              <a:t>URate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407035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00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30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144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Strategies to Estimate Monetary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Stimulus Effects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Simple Correlations (Friedman &amp; Schwartz) </a:t>
            </a:r>
          </a:p>
          <a:p>
            <a:endParaRPr lang="en-US" dirty="0"/>
          </a:p>
          <a:p>
            <a:r>
              <a:rPr lang="en-US" dirty="0" smtClean="0"/>
              <a:t>Two-Stage Instruments (</a:t>
            </a:r>
            <a:r>
              <a:rPr lang="en-US" dirty="0" err="1" smtClean="0"/>
              <a:t>Barro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VAR Shocks as instrument (various)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VAR VD for Simple VAR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7494"/>
            <a:ext cx="6096000" cy="582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M2 Impact on Y</a:t>
            </a:r>
            <a:br>
              <a:rPr lang="en-US" dirty="0" smtClean="0"/>
            </a:br>
            <a:r>
              <a:rPr lang="en-US" dirty="0" smtClean="0"/>
              <a:t>In VAR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768015" cy="447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8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Sampling of Strategies to Estimate  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Monetary Effects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Simple Correlations (Friedman)  </a:t>
            </a:r>
          </a:p>
          <a:p>
            <a:endParaRPr lang="en-US" dirty="0"/>
          </a:p>
          <a:p>
            <a:r>
              <a:rPr lang="en-US" dirty="0" smtClean="0"/>
              <a:t>Instruments </a:t>
            </a:r>
          </a:p>
          <a:p>
            <a:pPr lvl="1"/>
            <a:r>
              <a:rPr lang="en-US" dirty="0" err="1" smtClean="0"/>
              <a:t>Barro</a:t>
            </a:r>
            <a:r>
              <a:rPr lang="en-US" dirty="0" smtClean="0"/>
              <a:t> &amp; Predicted/Residual Money</a:t>
            </a:r>
          </a:p>
          <a:p>
            <a:pPr lvl="1"/>
            <a:r>
              <a:rPr lang="en-US" dirty="0" smtClean="0"/>
              <a:t>VAR Shocks as instrument (various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Weakness?  </a:t>
            </a:r>
            <a:endParaRPr lang="en-US" dirty="0" smtClean="0"/>
          </a:p>
          <a:p>
            <a:pPr lvl="1"/>
            <a:r>
              <a:rPr lang="en-US" dirty="0" smtClean="0"/>
              <a:t>Narrative-based methods  </a:t>
            </a:r>
            <a:r>
              <a:rPr lang="en-US" dirty="0"/>
              <a:t>(See Ramey)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DSGE, Theory-Based Simulations (various)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Phillips Curve: </a:t>
            </a:r>
            <a:r>
              <a:rPr lang="en-US" sz="2400" dirty="0" smtClean="0"/>
              <a:t>1961-1995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Unemployment(t) = b0 + b1*Inflation(t)</a:t>
            </a:r>
            <a:br>
              <a:rPr lang="en-US" sz="2400" dirty="0"/>
            </a:br>
            <a:r>
              <a:rPr lang="en-US" sz="2400" b="1" dirty="0" smtClean="0">
                <a:solidFill>
                  <a:srgbClr val="7030A0"/>
                </a:solidFill>
              </a:rPr>
              <a:t>b1=0 or very unstable if subsamples used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936" y="1600200"/>
            <a:ext cx="82201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52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“Lucas Critique” of Policy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Theory: public responses matter if policy makers try to exploit relationships</a:t>
            </a:r>
          </a:p>
          <a:p>
            <a:r>
              <a:rPr lang="en-US" dirty="0" smtClean="0"/>
              <a:t>Empirical Issues: </a:t>
            </a:r>
          </a:p>
          <a:p>
            <a:pPr lvl="1"/>
            <a:r>
              <a:rPr lang="en-US" sz="1800" dirty="0" smtClean="0"/>
              <a:t>Fed Model: Unemployment(t) = b0 + b1*Inflation(t) + e(t)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Actual DGP: Unemployment(t</a:t>
            </a:r>
            <a:r>
              <a:rPr lang="en-US" sz="1800" dirty="0"/>
              <a:t>) = b0 + b1*Inflation(t</a:t>
            </a:r>
            <a:r>
              <a:rPr lang="en-US" sz="1800" dirty="0" smtClean="0"/>
              <a:t>) + b2*E(Inflation)(t)        							+ e(t)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Problem? </a:t>
            </a:r>
            <a:endParaRPr lang="en-US" sz="1800" dirty="0"/>
          </a:p>
          <a:p>
            <a:pPr lvl="1"/>
            <a:r>
              <a:rPr lang="en-US" sz="1800" dirty="0" smtClean="0"/>
              <a:t>Reason for stable pattern in earlier data, not later data? 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2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Same Problem, Different Variables:</a:t>
            </a:r>
            <a:br>
              <a:rPr lang="en-US" dirty="0" smtClean="0"/>
            </a:br>
            <a:r>
              <a:rPr lang="en-US" dirty="0" smtClean="0"/>
              <a:t>Estimating Policy “Multipliers”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dln</a:t>
            </a:r>
            <a:r>
              <a:rPr lang="en-US" dirty="0" smtClean="0"/>
              <a:t>(y) = a1*</a:t>
            </a:r>
            <a:r>
              <a:rPr lang="en-US" dirty="0" err="1" smtClean="0"/>
              <a:t>dln</a:t>
            </a:r>
            <a:r>
              <a:rPr lang="en-US" dirty="0" smtClean="0"/>
              <a:t>(m) + a2*</a:t>
            </a:r>
            <a:r>
              <a:rPr lang="en-US" dirty="0" err="1" smtClean="0"/>
              <a:t>dln</a:t>
            </a:r>
            <a:r>
              <a:rPr lang="en-US" dirty="0" smtClean="0"/>
              <a:t>(z) + e 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 = monetary stimulus variable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a1 = monetary stimulus multiplier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 smtClean="0"/>
              <a:t>dln</a:t>
            </a:r>
            <a:r>
              <a:rPr lang="en-US" dirty="0" smtClean="0"/>
              <a:t>(y) = b1*</a:t>
            </a:r>
            <a:r>
              <a:rPr lang="en-US" dirty="0" err="1" smtClean="0"/>
              <a:t>dln</a:t>
            </a:r>
            <a:r>
              <a:rPr lang="en-US" dirty="0" smtClean="0"/>
              <a:t>(g) + b2*</a:t>
            </a:r>
            <a:r>
              <a:rPr lang="en-US" dirty="0" err="1" smtClean="0"/>
              <a:t>dln</a:t>
            </a:r>
            <a:r>
              <a:rPr lang="en-US" dirty="0" smtClean="0"/>
              <a:t>(z) + 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g = fiscal (</a:t>
            </a:r>
            <a:r>
              <a:rPr lang="en-US" dirty="0" err="1" smtClean="0"/>
              <a:t>govt</a:t>
            </a:r>
            <a:r>
              <a:rPr lang="en-US" dirty="0" smtClean="0"/>
              <a:t> spending) variable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b1 = fiscal stimulus multiplier </a:t>
            </a:r>
          </a:p>
          <a:p>
            <a:pPr marL="457200" lvl="1" indent="0">
              <a:buNone/>
            </a:pPr>
            <a:endParaRPr lang="en-US" dirty="0"/>
          </a:p>
          <a:p>
            <a:pPr marL="502920" indent="-342900"/>
            <a:r>
              <a:rPr lang="en-US" dirty="0" smtClean="0"/>
              <a:t>Identification problem(s)</a:t>
            </a:r>
          </a:p>
          <a:p>
            <a:pPr marL="800100" lvl="1" indent="-342900"/>
            <a:r>
              <a:rPr lang="en-US" dirty="0" smtClean="0"/>
              <a:t>Endogeneity/Simultaneity </a:t>
            </a:r>
          </a:p>
          <a:p>
            <a:pPr marL="800100" lvl="1" indent="-342900"/>
            <a:r>
              <a:rPr lang="en-US" dirty="0" smtClean="0"/>
              <a:t>Omitted variables (z) </a:t>
            </a:r>
          </a:p>
          <a:p>
            <a:pPr marL="8001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9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2400" dirty="0" smtClean="0"/>
              <a:t>Brief Theory Review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Basic ISLM Model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</a:t>
            </a:r>
            <a:r>
              <a:rPr lang="en-US" sz="2000" dirty="0" err="1" smtClean="0"/>
              <a:t>macroeconometric</a:t>
            </a:r>
            <a:r>
              <a:rPr lang="en-US" sz="2000" dirty="0" smtClean="0"/>
              <a:t> version; See Webb, Richmond Fed)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(</a:t>
            </a:r>
            <a:r>
              <a:rPr lang="en-US" sz="2000" dirty="0"/>
              <a:t>1) Basic GDP definition: 	</a:t>
            </a:r>
            <a:r>
              <a:rPr lang="en-US" sz="2000" dirty="0" smtClean="0"/>
              <a:t>Y </a:t>
            </a:r>
            <a:r>
              <a:rPr lang="en-US" sz="2000" dirty="0"/>
              <a:t>= C + I + </a:t>
            </a:r>
            <a:r>
              <a:rPr lang="en-US" sz="2000" dirty="0" smtClean="0"/>
              <a:t>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(</a:t>
            </a:r>
            <a:r>
              <a:rPr lang="en-US" sz="2000" dirty="0"/>
              <a:t>2) Consumption Function:  </a:t>
            </a:r>
            <a:r>
              <a:rPr lang="en-US" sz="2000" dirty="0" smtClean="0"/>
              <a:t>     C </a:t>
            </a:r>
            <a:r>
              <a:rPr lang="en-US" sz="2000" dirty="0"/>
              <a:t>= C</a:t>
            </a:r>
            <a:r>
              <a:rPr lang="en-US" sz="2000" baseline="-25000" dirty="0"/>
              <a:t>0</a:t>
            </a:r>
            <a:r>
              <a:rPr lang="en-US" sz="2000" dirty="0"/>
              <a:t> + b</a:t>
            </a:r>
            <a:r>
              <a:rPr lang="en-US" sz="2000" baseline="-25000" dirty="0"/>
              <a:t>1</a:t>
            </a:r>
            <a:r>
              <a:rPr lang="en-US" sz="2000" dirty="0"/>
              <a:t>*[Y- τ*Y</a:t>
            </a:r>
            <a:r>
              <a:rPr lang="en-US" sz="2000" dirty="0" smtClean="0"/>
              <a:t>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(</a:t>
            </a:r>
            <a:r>
              <a:rPr lang="en-US" sz="2000" dirty="0"/>
              <a:t>3) Investment Function:	</a:t>
            </a:r>
            <a:r>
              <a:rPr lang="en-US" sz="2000" dirty="0" smtClean="0"/>
              <a:t>I </a:t>
            </a:r>
            <a:r>
              <a:rPr lang="en-US" sz="2000" dirty="0"/>
              <a:t>= </a:t>
            </a:r>
            <a:r>
              <a:rPr lang="en-US" sz="2000" dirty="0" smtClean="0"/>
              <a:t>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*r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(4</a:t>
            </a:r>
            <a:r>
              <a:rPr lang="en-US" sz="2000" dirty="0"/>
              <a:t>) Money Demand Function: </a:t>
            </a:r>
            <a:r>
              <a:rPr lang="en-US" sz="2000" dirty="0" smtClean="0"/>
              <a:t> </a:t>
            </a:r>
            <a:r>
              <a:rPr lang="en-US" sz="2000" dirty="0"/>
              <a:t>M = b</a:t>
            </a:r>
            <a:r>
              <a:rPr lang="en-US" sz="2000" baseline="-25000" dirty="0"/>
              <a:t>31</a:t>
            </a:r>
            <a:r>
              <a:rPr lang="en-US" sz="2000" dirty="0"/>
              <a:t>*Y + b</a:t>
            </a:r>
            <a:r>
              <a:rPr lang="en-US" sz="2000" baseline="-25000" dirty="0"/>
              <a:t>32</a:t>
            </a:r>
            <a:r>
              <a:rPr lang="en-US" sz="2000" dirty="0"/>
              <a:t>*r + b</a:t>
            </a:r>
            <a:r>
              <a:rPr lang="en-US" sz="2000" baseline="-25000" dirty="0"/>
              <a:t>33</a:t>
            </a:r>
            <a:r>
              <a:rPr lang="en-US" sz="2000" dirty="0"/>
              <a:t>*</a:t>
            </a:r>
            <a:r>
              <a:rPr lang="en-US" sz="2000" dirty="0" err="1"/>
              <a:t>P</a:t>
            </a:r>
            <a:r>
              <a:rPr lang="en-US" sz="2000" baseline="30000" dirty="0" err="1"/>
              <a:t>e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Multipliers from Model Solution/Derivatives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Fiscal: </a:t>
            </a:r>
            <a:r>
              <a:rPr lang="en-US" sz="2000" b="1" dirty="0" err="1" smtClean="0"/>
              <a:t>dY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dG</a:t>
            </a:r>
            <a:r>
              <a:rPr lang="en-US" sz="2000" dirty="0" smtClean="0"/>
              <a:t> </a:t>
            </a:r>
            <a:r>
              <a:rPr lang="en-US" sz="2000" dirty="0"/>
              <a:t>= b</a:t>
            </a:r>
            <a:r>
              <a:rPr lang="en-US" sz="2000" baseline="-25000" dirty="0"/>
              <a:t>32</a:t>
            </a:r>
            <a:r>
              <a:rPr lang="en-US" sz="2000" dirty="0"/>
              <a:t>/{b</a:t>
            </a:r>
            <a:r>
              <a:rPr lang="en-US" sz="2000" baseline="-25000" dirty="0"/>
              <a:t>32</a:t>
            </a:r>
            <a:r>
              <a:rPr lang="en-US" sz="2000" dirty="0"/>
              <a:t>[1-b</a:t>
            </a:r>
            <a:r>
              <a:rPr lang="en-US" sz="2000" baseline="-25000" dirty="0"/>
              <a:t>1</a:t>
            </a:r>
            <a:r>
              <a:rPr lang="en-US" sz="2000" dirty="0"/>
              <a:t>(1- τ)] + b</a:t>
            </a:r>
            <a:r>
              <a:rPr lang="en-US" sz="2000" baseline="-25000" dirty="0"/>
              <a:t>2</a:t>
            </a:r>
            <a:r>
              <a:rPr lang="en-US" sz="2000" dirty="0"/>
              <a:t>*b</a:t>
            </a:r>
            <a:r>
              <a:rPr lang="en-US" sz="2000" baseline="-25000" dirty="0"/>
              <a:t>31</a:t>
            </a:r>
            <a:r>
              <a:rPr lang="en-US" sz="2000" dirty="0" smtClean="0"/>
              <a:t>}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/>
              <a:t>Money: </a:t>
            </a:r>
            <a:r>
              <a:rPr lang="en-US" sz="2000" b="1" dirty="0" err="1" smtClean="0"/>
              <a:t>dY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dM</a:t>
            </a:r>
            <a:r>
              <a:rPr lang="en-US" sz="2000" dirty="0" smtClean="0"/>
              <a:t> </a:t>
            </a:r>
            <a:r>
              <a:rPr lang="en-US" sz="2000" dirty="0"/>
              <a:t>= b</a:t>
            </a:r>
            <a:r>
              <a:rPr lang="en-US" sz="2000" baseline="-25000" dirty="0"/>
              <a:t>2</a:t>
            </a:r>
            <a:r>
              <a:rPr lang="en-US" sz="2000" dirty="0"/>
              <a:t>/{b</a:t>
            </a:r>
            <a:r>
              <a:rPr lang="en-US" sz="2000" baseline="-25000" dirty="0"/>
              <a:t>32</a:t>
            </a:r>
            <a:r>
              <a:rPr lang="en-US" sz="2000" dirty="0"/>
              <a:t>[1-b</a:t>
            </a:r>
            <a:r>
              <a:rPr lang="en-US" sz="2000" baseline="-25000" dirty="0"/>
              <a:t>1</a:t>
            </a:r>
            <a:r>
              <a:rPr lang="en-US" sz="2000" dirty="0"/>
              <a:t>(1- τ)] + b</a:t>
            </a:r>
            <a:r>
              <a:rPr lang="en-US" sz="2000" baseline="-25000" dirty="0"/>
              <a:t>2</a:t>
            </a:r>
            <a:r>
              <a:rPr lang="en-US" sz="2000" dirty="0"/>
              <a:t>*b</a:t>
            </a:r>
            <a:r>
              <a:rPr lang="en-US" sz="2000" baseline="-25000" dirty="0"/>
              <a:t>31</a:t>
            </a:r>
            <a:r>
              <a:rPr lang="en-US" sz="2000" dirty="0"/>
              <a:t>}  + b</a:t>
            </a:r>
            <a:r>
              <a:rPr lang="en-US" sz="2000" baseline="-25000" dirty="0"/>
              <a:t>33</a:t>
            </a:r>
            <a:r>
              <a:rPr lang="en-US" sz="2000" dirty="0"/>
              <a:t>*(</a:t>
            </a:r>
            <a:r>
              <a:rPr lang="en-US" sz="2000" dirty="0" err="1"/>
              <a:t>dP</a:t>
            </a:r>
            <a:r>
              <a:rPr lang="en-US" sz="2000" baseline="30000" dirty="0" err="1"/>
              <a:t>e</a:t>
            </a:r>
            <a:r>
              <a:rPr lang="en-US" sz="2000" dirty="0"/>
              <a:t>/</a:t>
            </a:r>
            <a:r>
              <a:rPr lang="en-US" sz="2000" dirty="0" err="1"/>
              <a:t>dM</a:t>
            </a:r>
            <a:r>
              <a:rPr lang="en-US" sz="2000" dirty="0"/>
              <a:t>)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2400" dirty="0" smtClean="0"/>
              <a:t>Brief Theory Review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76200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Basic DSGE Model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Household BC: </a:t>
                </a:r>
                <a:r>
                  <a:rPr lang="en-US" sz="2000" dirty="0" err="1" smtClean="0"/>
                  <a:t>c</a:t>
                </a:r>
                <a:r>
                  <a:rPr lang="en-US" sz="2000" baseline="-25000" dirty="0" err="1" smtClean="0"/>
                  <a:t>t</a:t>
                </a:r>
                <a:r>
                  <a:rPr lang="en-US" sz="2000" dirty="0" smtClean="0"/>
                  <a:t>(1</a:t>
                </a:r>
                <a:r>
                  <a:rPr lang="en-US" sz="2000" dirty="0"/>
                  <a:t>+ τ) + i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(1+ τ) = </a:t>
                </a:r>
                <a:r>
                  <a:rPr lang="en-US" sz="2000" dirty="0" err="1"/>
                  <a:t>w</a:t>
                </a:r>
                <a:r>
                  <a:rPr lang="en-US" sz="2000" baseline="-25000" dirty="0" err="1"/>
                  <a:t>t</a:t>
                </a:r>
                <a:r>
                  <a:rPr lang="en-US" sz="2000" dirty="0"/>
                  <a:t>*L</a:t>
                </a:r>
                <a:r>
                  <a:rPr lang="en-US" sz="2000" baseline="-25000" dirty="0"/>
                  <a:t>t</a:t>
                </a:r>
                <a:r>
                  <a:rPr lang="en-US" sz="2000" dirty="0"/>
                  <a:t>(1- τ) + </a:t>
                </a:r>
                <a:r>
                  <a:rPr lang="en-US" sz="2000" dirty="0" err="1"/>
                  <a:t>K</a:t>
                </a:r>
                <a:r>
                  <a:rPr lang="en-US" sz="2000" baseline="-25000" dirty="0" err="1"/>
                  <a:t>t</a:t>
                </a:r>
                <a:r>
                  <a:rPr lang="en-US" sz="2000" dirty="0"/>
                  <a:t>(1- τ)(r-δ) + T 	</a:t>
                </a:r>
                <a:endParaRPr lang="en-US" sz="20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Government BC: G(t</a:t>
                </a:r>
                <a:r>
                  <a:rPr lang="en-US" sz="2000" dirty="0"/>
                  <a:t>) = T(t) + </a:t>
                </a:r>
                <a:r>
                  <a:rPr lang="en-US" sz="2000" dirty="0" smtClean="0"/>
                  <a:t>B(t</a:t>
                </a:r>
                <a:r>
                  <a:rPr lang="en-US" sz="2000" dirty="0"/>
                  <a:t>) + M(t)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+ NPG Condition: as 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sz="2000" dirty="0" smtClean="0"/>
                  <a:t> , PV(B+M)=0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Solution to </a:t>
                </a:r>
                <a:r>
                  <a:rPr lang="en-US" sz="2000" b="1" dirty="0" err="1" smtClean="0"/>
                  <a:t>dy</a:t>
                </a:r>
                <a:r>
                  <a:rPr lang="en-US" sz="2000" b="1" dirty="0" smtClean="0"/>
                  <a:t>/</a:t>
                </a:r>
                <a:r>
                  <a:rPr lang="en-US" sz="2000" b="1" dirty="0" err="1" smtClean="0"/>
                  <a:t>dG</a:t>
                </a:r>
                <a:r>
                  <a:rPr lang="en-US" sz="2000" dirty="0" smtClean="0"/>
                  <a:t> or </a:t>
                </a:r>
                <a:r>
                  <a:rPr lang="en-US" sz="2000" b="1" dirty="0" err="1" smtClean="0"/>
                  <a:t>dy</a:t>
                </a:r>
                <a:r>
                  <a:rPr lang="en-US" sz="2000" b="1" dirty="0" smtClean="0"/>
                  <a:t>/DM</a:t>
                </a:r>
                <a:r>
                  <a:rPr lang="en-US" sz="2000" dirty="0" smtClean="0"/>
                  <a:t> in DSGE complex, but key features can be seen from these two constraints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 smtClean="0"/>
                  <a:t>Fiscal: G increases via increase in B (and increase in T or w or r,  depends on nature of public spending) </a:t>
                </a:r>
                <a:r>
                  <a:rPr lang="en-US" sz="1800" dirty="0"/>
                  <a:t>	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	Key issue: does public associate higher temp B with higher future T?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800" dirty="0" smtClean="0"/>
                  <a:t>Money: M increases via power to create money (and increase in nominal </a:t>
                </a:r>
                <a:r>
                  <a:rPr lang="en-US" sz="1800" dirty="0" err="1" smtClean="0"/>
                  <a:t>wagees</a:t>
                </a:r>
                <a:r>
                  <a:rPr lang="en-US" sz="1800" dirty="0" smtClean="0"/>
                  <a:t>/spending)</a:t>
                </a:r>
              </a:p>
              <a:p>
                <a:pPr marL="457200" lvl="1" indent="0">
                  <a:buNone/>
                </a:pPr>
                <a:endParaRPr lang="en-US" sz="1200" dirty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7620000" cy="5181600"/>
              </a:xfrm>
              <a:blipFill rotWithShape="1">
                <a:blip r:embed="rId2"/>
                <a:stretch>
                  <a:fillRect l="-1760" t="-1529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2400" dirty="0" smtClean="0"/>
              <a:t>Summary of Theory &amp; Multipliers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5181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Fiscal Stimulus Multipliers (Government Spending or Tax)</a:t>
            </a:r>
          </a:p>
          <a:p>
            <a:pPr lvl="1"/>
            <a:r>
              <a:rPr lang="en-US" dirty="0" smtClean="0"/>
              <a:t>ISLM Impact</a:t>
            </a:r>
          </a:p>
          <a:p>
            <a:pPr lvl="2"/>
            <a:r>
              <a:rPr lang="en-US" dirty="0" smtClean="0"/>
              <a:t>G increases Y while </a:t>
            </a:r>
            <a:r>
              <a:rPr lang="en-US" b="1" dirty="0" smtClean="0"/>
              <a:t>MPC </a:t>
            </a:r>
            <a:r>
              <a:rPr lang="en-US" dirty="0" smtClean="0"/>
              <a:t>&amp; degree of investment </a:t>
            </a:r>
            <a:r>
              <a:rPr lang="en-US" b="1" dirty="0" smtClean="0"/>
              <a:t>“crowding out” </a:t>
            </a:r>
            <a:r>
              <a:rPr lang="en-US" dirty="0" smtClean="0"/>
              <a:t>and other partial effects (slopes of IS and LM) </a:t>
            </a:r>
            <a:r>
              <a:rPr lang="en-US" b="1" dirty="0" smtClean="0"/>
              <a:t>determine size of effect</a:t>
            </a:r>
          </a:p>
          <a:p>
            <a:pPr lvl="2"/>
            <a:r>
              <a:rPr lang="en-US" b="1" dirty="0" smtClean="0"/>
              <a:t>Larger impact when near zero rates </a:t>
            </a:r>
            <a:r>
              <a:rPr lang="en-US" dirty="0" smtClean="0"/>
              <a:t>(slope of LM very low so crowding out low)</a:t>
            </a:r>
          </a:p>
          <a:p>
            <a:pPr lvl="1"/>
            <a:r>
              <a:rPr lang="en-US" dirty="0" smtClean="0"/>
              <a:t>DSGE Impact </a:t>
            </a:r>
          </a:p>
          <a:p>
            <a:pPr lvl="2"/>
            <a:r>
              <a:rPr lang="en-US" dirty="0" smtClean="0"/>
              <a:t>Impact of G hinges on degree of public view of future taxes and offsetting reduction in C  </a:t>
            </a:r>
          </a:p>
          <a:p>
            <a:pPr lvl="2"/>
            <a:r>
              <a:rPr lang="en-US" dirty="0" smtClean="0"/>
              <a:t>If future tax impact offsets, then any impact based on relative productivity of C versus 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Monetary Stimulus Multipliers</a:t>
            </a:r>
          </a:p>
          <a:p>
            <a:pPr lvl="1"/>
            <a:r>
              <a:rPr lang="en-US" dirty="0" smtClean="0"/>
              <a:t>ISLM Impact</a:t>
            </a:r>
          </a:p>
          <a:p>
            <a:pPr lvl="2"/>
            <a:r>
              <a:rPr lang="en-US" dirty="0" smtClean="0"/>
              <a:t>M increases Y while </a:t>
            </a:r>
            <a:r>
              <a:rPr lang="en-US" b="1" dirty="0" smtClean="0"/>
              <a:t>slopes of IS and LM </a:t>
            </a:r>
            <a:r>
              <a:rPr lang="en-US" dirty="0" smtClean="0"/>
              <a:t>determine size of effect</a:t>
            </a:r>
          </a:p>
          <a:p>
            <a:pPr lvl="1"/>
            <a:r>
              <a:rPr lang="en-US" dirty="0" smtClean="0"/>
              <a:t>DSGE Impact </a:t>
            </a:r>
          </a:p>
          <a:p>
            <a:pPr lvl="1"/>
            <a:r>
              <a:rPr lang="en-US" dirty="0" smtClean="0"/>
              <a:t>Increase in M increases all nominal values</a:t>
            </a:r>
          </a:p>
          <a:p>
            <a:pPr lvl="2"/>
            <a:r>
              <a:rPr lang="en-US" dirty="0" smtClean="0"/>
              <a:t>Impact requires fixed or slow wage/price response </a:t>
            </a:r>
          </a:p>
          <a:p>
            <a:endParaRPr lang="en-US" dirty="0" smtClean="0"/>
          </a:p>
          <a:p>
            <a:r>
              <a:rPr lang="en-US" dirty="0" smtClean="0"/>
              <a:t>Empirical Debates</a:t>
            </a:r>
          </a:p>
          <a:p>
            <a:pPr lvl="1"/>
            <a:r>
              <a:rPr lang="en-US" dirty="0" smtClean="0"/>
              <a:t>Size of MPC (1960s/70s)</a:t>
            </a:r>
          </a:p>
          <a:p>
            <a:pPr lvl="1"/>
            <a:r>
              <a:rPr lang="en-US" dirty="0" smtClean="0"/>
              <a:t>Size of Crowding out (1960s-80s)</a:t>
            </a:r>
          </a:p>
          <a:p>
            <a:pPr lvl="1"/>
            <a:r>
              <a:rPr lang="en-US" dirty="0" smtClean="0"/>
              <a:t>Degree of public response/expectations of taxes, inflation (1970s – present)</a:t>
            </a:r>
          </a:p>
          <a:p>
            <a:pPr lvl="1"/>
            <a:r>
              <a:rPr lang="en-US" b="1" dirty="0" smtClean="0"/>
              <a:t>Estimation of </a:t>
            </a:r>
            <a:r>
              <a:rPr lang="en-US" b="1" dirty="0" err="1" smtClean="0"/>
              <a:t>dy</a:t>
            </a:r>
            <a:r>
              <a:rPr lang="en-US" b="1" dirty="0" smtClean="0"/>
              <a:t>/</a:t>
            </a:r>
            <a:r>
              <a:rPr lang="en-US" b="1" dirty="0" err="1" smtClean="0"/>
              <a:t>dG</a:t>
            </a:r>
            <a:r>
              <a:rPr lang="en-US" b="1" dirty="0" smtClean="0"/>
              <a:t>, </a:t>
            </a:r>
            <a:r>
              <a:rPr lang="en-US" b="1" dirty="0" err="1" smtClean="0"/>
              <a:t>dy</a:t>
            </a:r>
            <a:r>
              <a:rPr lang="en-US" b="1" dirty="0" smtClean="0"/>
              <a:t>/</a:t>
            </a:r>
            <a:r>
              <a:rPr lang="en-US" b="1" dirty="0" err="1" smtClean="0"/>
              <a:t>dM</a:t>
            </a:r>
            <a:r>
              <a:rPr lang="en-US" b="1" dirty="0" smtClean="0"/>
              <a:t> (1950s-)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Estimation of Multipliers: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ID Experimental Design Context (See Ramey)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001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Y = b0 + b1*X + b2*Z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Treatment Group</a:t>
            </a:r>
            <a:r>
              <a:rPr lang="en-US" dirty="0" smtClean="0"/>
              <a:t>: apply variable X to group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Control Group</a:t>
            </a:r>
            <a:r>
              <a:rPr lang="en-US" dirty="0" smtClean="0"/>
              <a:t>: do not apply X to group while keeping all other variables (Z) constant between the two groups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Random Assignment to Groups </a:t>
            </a:r>
            <a:endParaRPr lang="en-US" dirty="0" smtClean="0"/>
          </a:p>
          <a:p>
            <a:pPr lvl="1"/>
            <a:r>
              <a:rPr lang="en-US" dirty="0" err="1" smtClean="0"/>
              <a:t>Exogeneity</a:t>
            </a:r>
            <a:r>
              <a:rPr lang="en-US" dirty="0" smtClean="0"/>
              <a:t> of treatment (X is applied to Y, not vice versa) </a:t>
            </a:r>
          </a:p>
          <a:p>
            <a:pPr lvl="1"/>
            <a:r>
              <a:rPr lang="en-US" dirty="0" smtClean="0"/>
              <a:t>Randomizes indirect effects of Z on X </a:t>
            </a:r>
          </a:p>
          <a:p>
            <a:pPr lvl="1"/>
            <a:endParaRPr lang="en-US" dirty="0"/>
          </a:p>
          <a:p>
            <a:r>
              <a:rPr lang="en-US" dirty="0" smtClean="0"/>
              <a:t>Ideal Macro Policy Application</a:t>
            </a:r>
          </a:p>
          <a:p>
            <a:pPr lvl="1"/>
            <a:r>
              <a:rPr lang="en-US" dirty="0" smtClean="0"/>
              <a:t>Randomly assign countries to two groups</a:t>
            </a:r>
          </a:p>
          <a:p>
            <a:pPr lvl="1"/>
            <a:r>
              <a:rPr lang="en-US" dirty="0" smtClean="0"/>
              <a:t>Apply treatment to one group (Ex: natural experiment like Korea)</a:t>
            </a:r>
          </a:p>
          <a:p>
            <a:pPr lvl="1"/>
            <a:r>
              <a:rPr lang="en-US" dirty="0" smtClean="0"/>
              <a:t>Hold Z constant between two groups </a:t>
            </a:r>
          </a:p>
          <a:p>
            <a:pPr lvl="2"/>
            <a:r>
              <a:rPr lang="en-US" dirty="0" smtClean="0"/>
              <a:t>Ex: natural experiments like Korea</a:t>
            </a:r>
          </a:p>
          <a:p>
            <a:pPr lvl="2"/>
            <a:r>
              <a:rPr lang="en-US" dirty="0" smtClean="0"/>
              <a:t>If Z not constant, measure-include Z variables in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8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936</Words>
  <Application>Microsoft Office PowerPoint</Application>
  <PresentationFormat>On-screen Show (4:3)</PresentationFormat>
  <Paragraphs>183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Issues in Estimating Macro Policy Impacts</vt:lpstr>
      <vt:lpstr>Phillips Curve: 1863-1913 Unemployment(t) = b0 + b1*Inflation(t) b1 &lt;0 and highly significant</vt:lpstr>
      <vt:lpstr>Phillips Curve: 1961-1995 Unemployment(t) = b0 + b1*Inflation(t) b1=0 or very unstable if subsamples used</vt:lpstr>
      <vt:lpstr>“Lucas Critique” of Policy </vt:lpstr>
      <vt:lpstr>Same Problem, Different Variables: Estimating Policy “Multipliers”</vt:lpstr>
      <vt:lpstr>Brief Theory Review</vt:lpstr>
      <vt:lpstr>Brief Theory Review</vt:lpstr>
      <vt:lpstr>Summary of Theory &amp; Multipliers</vt:lpstr>
      <vt:lpstr>Estimation of Multipliers: ID Experimental Design Context (See Ramey)</vt:lpstr>
      <vt:lpstr>Limits &amp; Challenges</vt:lpstr>
      <vt:lpstr>Ramey JEL Review of G Multipliers</vt:lpstr>
      <vt:lpstr>Ramey (2013 AER) Does “Slack” Matter For Size of Fiscal Multiplier?</vt:lpstr>
      <vt:lpstr>Fiscal Multipliers</vt:lpstr>
      <vt:lpstr>Phelps (WSJ 2018) Simple Evidence Contra Krugman</vt:lpstr>
      <vt:lpstr>More Simple Evidence</vt:lpstr>
      <vt:lpstr>Barro Fiscal Multiplier Estimates Using Military Spending  as Instrument (QJE 2011)</vt:lpstr>
      <vt:lpstr>Going Beyond Simple Evidence: Sampling of Fiscal Multiplier ID Strategies</vt:lpstr>
      <vt:lpstr>Beyond Simple Evidence: Sampling of Fiscal Multiplier ID Strategies</vt:lpstr>
      <vt:lpstr>Ramey Review of Monetary Policy Effects</vt:lpstr>
      <vt:lpstr>Sampling of Strategies to ID Monetary Stimulus Effects</vt:lpstr>
      <vt:lpstr>Money &amp; Income:  Friedman &amp; Schwartz + Tobin Critique</vt:lpstr>
      <vt:lpstr>Sampling of Strategies to Estimate  Monetary Stimulus</vt:lpstr>
      <vt:lpstr> A Barro-esque ID Strategy Note: Pred/Res from AR(3) Model using SA data </vt:lpstr>
      <vt:lpstr>Same Strategy using URate</vt:lpstr>
      <vt:lpstr>Strategies to Estimate Monetary Stimulus Effects</vt:lpstr>
      <vt:lpstr>VAR VD for Simple VAR</vt:lpstr>
      <vt:lpstr>M2 Impact on Y In VAR </vt:lpstr>
      <vt:lpstr>Sampling of Strategies to Estimate   Monetary Effects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Goff, Brian</dc:creator>
  <cp:lastModifiedBy>Goff, Brian</cp:lastModifiedBy>
  <cp:revision>52</cp:revision>
  <dcterms:created xsi:type="dcterms:W3CDTF">2015-11-05T15:24:54Z</dcterms:created>
  <dcterms:modified xsi:type="dcterms:W3CDTF">2018-11-07T17:47:08Z</dcterms:modified>
</cp:coreProperties>
</file>