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348" r:id="rId3"/>
    <p:sldId id="327" r:id="rId4"/>
    <p:sldId id="325" r:id="rId5"/>
    <p:sldId id="336" r:id="rId6"/>
    <p:sldId id="334" r:id="rId7"/>
    <p:sldId id="335" r:id="rId8"/>
    <p:sldId id="326" r:id="rId9"/>
    <p:sldId id="337" r:id="rId10"/>
    <p:sldId id="338" r:id="rId11"/>
    <p:sldId id="328" r:id="rId12"/>
    <p:sldId id="329" r:id="rId13"/>
    <p:sldId id="330" r:id="rId14"/>
    <p:sldId id="333" r:id="rId15"/>
    <p:sldId id="345" r:id="rId16"/>
    <p:sldId id="340" r:id="rId17"/>
    <p:sldId id="342" r:id="rId18"/>
    <p:sldId id="349" r:id="rId19"/>
    <p:sldId id="343" r:id="rId20"/>
    <p:sldId id="350" r:id="rId21"/>
    <p:sldId id="347" r:id="rId22"/>
    <p:sldId id="35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1"/>
          </a:solidFill>
        </p:spPr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skerville Old Face" panose="020206020805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3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1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  <a:lvl2pPr>
              <a:defRPr>
                <a:latin typeface="Baskerville Old Face" panose="02020602080505020303" pitchFamily="18" charset="0"/>
              </a:defRPr>
            </a:lvl2pPr>
            <a:lvl3pPr>
              <a:defRPr>
                <a:latin typeface="Baskerville Old Face" panose="02020602080505020303" pitchFamily="18" charset="0"/>
              </a:defRPr>
            </a:lvl3pPr>
            <a:lvl4pPr>
              <a:defRPr>
                <a:latin typeface="Baskerville Old Face" panose="02020602080505020303" pitchFamily="18" charset="0"/>
              </a:defRPr>
            </a:lvl4pPr>
            <a:lvl5pPr>
              <a:defRPr>
                <a:latin typeface="Baskerville Old Face" panose="020206020805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1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0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7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2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6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5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0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askerville Old Face" panose="020206020805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eb.sgh.waw.pl/~jg23234/do/(didactic)%20-%20Solving%20DSGE%20Models%20Uhli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fred.stlouisfed.org/graph/?g=lmx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fred.stlouisfed.org/graph/?g=fey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fred.stlouisfed.org/graph/?g=llS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fA3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Business Cycles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618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 of State &amp; National Cycles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36627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477441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9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GDP w/o Seasonal Adjustment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28458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769728"/>
              </p:ext>
            </p:extLst>
          </p:nvPr>
        </p:nvGraphicFramePr>
        <p:xfrm>
          <a:off x="381000" y="3962400"/>
          <a:ext cx="3962400" cy="28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Views" r:id="rId4" imgW="4581483" imgH="3247974" progId="EViews.Workfile.2">
                  <p:embed/>
                </p:oleObj>
              </mc:Choice>
              <mc:Fallback>
                <p:oleObj name="EViews" r:id="rId4" imgW="4581483" imgH="3247974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3962400"/>
                        <a:ext cx="3962400" cy="28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322151"/>
              </p:ext>
            </p:extLst>
          </p:nvPr>
        </p:nvGraphicFramePr>
        <p:xfrm>
          <a:off x="228600" y="1371600"/>
          <a:ext cx="4000500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Views" r:id="rId6" imgW="4800600" imgH="3162287" progId="EViews.Workfile.2">
                  <p:embed/>
                </p:oleObj>
              </mc:Choice>
              <mc:Fallback>
                <p:oleObj name="EViews" r:id="rId6" imgW="4800600" imgH="3162287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1371600"/>
                        <a:ext cx="4000500" cy="26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86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Cycle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/>
              <a:t>Suppose economy described by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  <a:p>
            <a:pPr lvl="2"/>
            <a:r>
              <a:rPr lang="en-US" sz="2000" dirty="0" smtClean="0"/>
              <a:t>Except A = </a:t>
            </a:r>
            <a:r>
              <a:rPr lang="en-US" sz="2000" dirty="0" err="1" smtClean="0"/>
              <a:t>A</a:t>
            </a:r>
            <a:r>
              <a:rPr lang="en-US" sz="2000" baseline="30000" dirty="0" err="1" smtClean="0"/>
              <a:t>z</a:t>
            </a:r>
            <a:r>
              <a:rPr lang="en-US" sz="2000" baseline="30000" dirty="0" smtClean="0"/>
              <a:t>(t)</a:t>
            </a:r>
            <a:r>
              <a:rPr lang="en-US" sz="2000" dirty="0" smtClean="0"/>
              <a:t> ; z(t)= z(t-1) + e; e is N(0, sigma) </a:t>
            </a:r>
          </a:p>
          <a:p>
            <a:r>
              <a:rPr lang="en-US" dirty="0" smtClean="0"/>
              <a:t>Now DGE become DSGE;</a:t>
            </a:r>
          </a:p>
          <a:p>
            <a:r>
              <a:rPr lang="en-US" dirty="0" smtClean="0"/>
              <a:t>Simple Version of “Real Business Cycle” Model</a:t>
            </a:r>
            <a:endParaRPr lang="en-US" dirty="0"/>
          </a:p>
          <a:p>
            <a:r>
              <a:rPr lang="en-US" dirty="0" smtClean="0"/>
              <a:t>For details on solving base RBC model see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hlinkClick r:id="rId2"/>
              </a:rPr>
              <a:t>Uhlig</a:t>
            </a:r>
            <a:r>
              <a:rPr lang="en-US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5" y="2057400"/>
            <a:ext cx="263505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51" y="3352801"/>
            <a:ext cx="2057400" cy="36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6" y="2667001"/>
            <a:ext cx="34040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05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DSGE’s with </a:t>
            </a:r>
            <a:br>
              <a:rPr lang="en-US" dirty="0" smtClean="0"/>
            </a:br>
            <a:r>
              <a:rPr lang="en-US" dirty="0" smtClean="0"/>
              <a:t>Additional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More Complex Preferences</a:t>
            </a:r>
          </a:p>
          <a:p>
            <a:pPr lvl="1"/>
            <a:r>
              <a:rPr lang="en-US" dirty="0" smtClean="0"/>
              <a:t>Different kinds of households</a:t>
            </a:r>
          </a:p>
          <a:p>
            <a:pPr lvl="1"/>
            <a:r>
              <a:rPr lang="en-US" dirty="0" smtClean="0"/>
              <a:t>Habits …</a:t>
            </a:r>
          </a:p>
          <a:p>
            <a:r>
              <a:rPr lang="en-US" dirty="0" smtClean="0"/>
              <a:t>More Sectors</a:t>
            </a:r>
          </a:p>
          <a:p>
            <a:pPr lvl="1"/>
            <a:r>
              <a:rPr lang="en-US" dirty="0" smtClean="0"/>
              <a:t>Financial/Credit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Money </a:t>
            </a:r>
          </a:p>
          <a:p>
            <a:pPr lvl="1"/>
            <a:r>
              <a:rPr lang="en-US" dirty="0" smtClean="0"/>
              <a:t>International </a:t>
            </a:r>
          </a:p>
          <a:p>
            <a:r>
              <a:rPr lang="en-US" dirty="0" smtClean="0"/>
              <a:t>Frictions</a:t>
            </a:r>
          </a:p>
          <a:p>
            <a:pPr lvl="1"/>
            <a:r>
              <a:rPr lang="en-US" dirty="0" smtClean="0"/>
              <a:t>Sticky wages/prices</a:t>
            </a:r>
          </a:p>
          <a:p>
            <a:pPr lvl="1"/>
            <a:r>
              <a:rPr lang="en-US" dirty="0" smtClean="0"/>
              <a:t>Biased/sticky expectations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8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Shocks &amp; Amplifiers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 of Shocks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Consumer outlook/discounting</a:t>
            </a:r>
          </a:p>
          <a:p>
            <a:r>
              <a:rPr lang="en-US" dirty="0" smtClean="0"/>
              <a:t>“Tech” Shifts</a:t>
            </a:r>
          </a:p>
          <a:p>
            <a:pPr lvl="1"/>
            <a:r>
              <a:rPr lang="en-US" dirty="0" smtClean="0"/>
              <a:t>Tech Change</a:t>
            </a:r>
          </a:p>
          <a:p>
            <a:pPr lvl="1"/>
            <a:r>
              <a:rPr lang="en-US" dirty="0" smtClean="0"/>
              <a:t>Resource Costs</a:t>
            </a:r>
          </a:p>
          <a:p>
            <a:r>
              <a:rPr lang="en-US" dirty="0" smtClean="0"/>
              <a:t>Sector/Structural Shifts</a:t>
            </a:r>
          </a:p>
          <a:p>
            <a:r>
              <a:rPr lang="en-US" dirty="0" smtClean="0"/>
              <a:t>Financial Booms/Busts</a:t>
            </a:r>
          </a:p>
          <a:p>
            <a:r>
              <a:rPr lang="en-US" dirty="0" smtClean="0"/>
              <a:t>Policy Mistakes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Amplifiers (propagators)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Wage rigidity</a:t>
            </a:r>
          </a:p>
          <a:p>
            <a:r>
              <a:rPr lang="en-US" dirty="0" smtClean="0"/>
              <a:t>Price Rigidity</a:t>
            </a:r>
          </a:p>
          <a:p>
            <a:r>
              <a:rPr lang="en-US" dirty="0" smtClean="0"/>
              <a:t>Expectation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0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VAR &amp; Shocks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82071"/>
              </p:ext>
            </p:extLst>
          </p:nvPr>
        </p:nvGraphicFramePr>
        <p:xfrm>
          <a:off x="914400" y="1539354"/>
          <a:ext cx="7543800" cy="514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Views" r:id="rId3" imgW="3828877" imgH="3543146" progId="EViews.Workfile.2">
                  <p:embed/>
                </p:oleObj>
              </mc:Choice>
              <mc:Fallback>
                <p:oleObj name="EViews" r:id="rId3" imgW="3828877" imgH="3543146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539354"/>
                        <a:ext cx="7543800" cy="5147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28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Sector Shifts: A Natural Experiment</a:t>
            </a:r>
            <a:endParaRPr lang="en-US" sz="3200" dirty="0"/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95400"/>
            <a:ext cx="9143999" cy="55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2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477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494" y="1495737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Sector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Shifts?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92444" y="1818903"/>
            <a:ext cx="3495580" cy="21602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4754" y="3846382"/>
            <a:ext cx="3495580" cy="21602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9611" y="5589240"/>
            <a:ext cx="3495580" cy="21602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2444" y="4941168"/>
            <a:ext cx="3647890" cy="50405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Sector Shift Seen </a:t>
            </a:r>
            <a:br>
              <a:rPr lang="en-US" dirty="0" smtClean="0"/>
            </a:br>
            <a:r>
              <a:rPr lang="en-US" dirty="0" smtClean="0"/>
              <a:t>in Beveridge Curve?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01" y="1828800"/>
            <a:ext cx="54547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498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Oil Prices &amp; Recessions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53141"/>
              </p:ext>
            </p:extLst>
          </p:nvPr>
        </p:nvGraphicFramePr>
        <p:xfrm>
          <a:off x="12405" y="1143000"/>
          <a:ext cx="46672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Views" r:id="rId3" imgW="4667295" imgH="3171748" progId="EViews.Workfile.2">
                  <p:embed/>
                </p:oleObj>
              </mc:Choice>
              <mc:Fallback>
                <p:oleObj name="EViews" r:id="rId3" imgW="4667295" imgH="3171748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05" y="1143000"/>
                        <a:ext cx="466725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846997"/>
              </p:ext>
            </p:extLst>
          </p:nvPr>
        </p:nvGraphicFramePr>
        <p:xfrm>
          <a:off x="4876799" y="1219200"/>
          <a:ext cx="4247707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Views" r:id="rId5" imgW="4552879" imgH="3162287" progId="EViews.Workfile.2">
                  <p:embed/>
                </p:oleObj>
              </mc:Choice>
              <mc:Fallback>
                <p:oleObj name="EViews" r:id="rId5" imgW="4552879" imgH="3162287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799" y="1219200"/>
                        <a:ext cx="4247707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933706"/>
              </p:ext>
            </p:extLst>
          </p:nvPr>
        </p:nvGraphicFramePr>
        <p:xfrm>
          <a:off x="1981200" y="4419600"/>
          <a:ext cx="4505325" cy="246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Views" r:id="rId7" imgW="4505116" imgH="3400425" progId="EViews.Workfile.2">
                  <p:embed/>
                </p:oleObj>
              </mc:Choice>
              <mc:Fallback>
                <p:oleObj name="EViews" r:id="rId7" imgW="4505116" imgH="3400425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4419600"/>
                        <a:ext cx="4505325" cy="2466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481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Economic Data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23692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Dependence</a:t>
            </a:r>
            <a:br>
              <a:rPr lang="en-US" dirty="0" smtClean="0"/>
            </a:br>
            <a:r>
              <a:rPr lang="en-US" dirty="0" smtClean="0"/>
              <a:t>&amp; Economic Performance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962399" cy="496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2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Policy Mistakes</a:t>
            </a:r>
            <a:endParaRPr lang="en-US" dirty="0"/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457764"/>
            <a:ext cx="8991600" cy="5169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5499" y="533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Velocity of Money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67099" y="462280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399" y="3657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Monetary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Financial Market Booms/Busts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057354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68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416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NBER Business Cycle Dates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8398"/>
            <a:ext cx="4816230" cy="636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477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992"/>
            <a:ext cx="11849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NBER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Official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Business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Cycle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Dates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92444" y="1818903"/>
            <a:ext cx="3495580" cy="21602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4754" y="3846382"/>
            <a:ext cx="3495580" cy="21602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9611" y="5589240"/>
            <a:ext cx="3495580" cy="21602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2444" y="4941168"/>
            <a:ext cx="3647890" cy="50405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746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</a:rPr>
              <a:t>90-Year Perspective on Recessions</a:t>
            </a:r>
            <a:endParaRPr lang="en-US" sz="3200" b="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80312" y="252094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98"/>
            <a:ext cx="9144000" cy="581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FRED Graph Chart" descr="FRED Graph">
            <a:hlinkClick r:id="rId3" tooltip="View this chart in your browser. 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9673"/>
            <a:ext cx="9144000" cy="59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78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“Great Recession” of 2007-09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6036"/>
            <a:ext cx="8964488" cy="54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9191328">
            <a:off x="4384582" y="2735514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437112"/>
            <a:ext cx="661834" cy="69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241894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Unemployment Rate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3578" y="3790781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Incomes </a:t>
            </a:r>
          </a:p>
          <a:p>
            <a:r>
              <a:rPr lang="en-US" b="1" dirty="0" smtClean="0"/>
              <a:t>Fall 5%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92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</a:t>
            </a:r>
            <a:br>
              <a:rPr lang="en-US" dirty="0" smtClean="0"/>
            </a:br>
            <a:r>
              <a:rPr lang="en-US" dirty="0" smtClean="0"/>
              <a:t>Annual Percent Change in GDP (09 $)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262362"/>
              </p:ext>
            </p:extLst>
          </p:nvPr>
        </p:nvGraphicFramePr>
        <p:xfrm>
          <a:off x="549898" y="2043113"/>
          <a:ext cx="7755902" cy="352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Views" r:id="rId3" imgW="6096141" imgH="2771698" progId="EViews.Workfile.2">
                  <p:embed/>
                </p:oleObj>
              </mc:Choice>
              <mc:Fallback>
                <p:oleObj name="EViews" r:id="rId3" imgW="6096141" imgH="2771698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898" y="2043113"/>
                        <a:ext cx="7755902" cy="3526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3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Business Cycle </a:t>
            </a:r>
            <a:br>
              <a:rPr lang="en-US" sz="3200" dirty="0" smtClean="0"/>
            </a:br>
            <a:r>
              <a:rPr lang="en-US" dirty="0" smtClean="0"/>
              <a:t>Across Selected Econ Sectors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048992"/>
              </p:ext>
            </p:extLst>
          </p:nvPr>
        </p:nvGraphicFramePr>
        <p:xfrm>
          <a:off x="1547664" y="1628800"/>
          <a:ext cx="6048672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24336"/>
              </a:tblGrid>
              <a:tr h="741599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Correlation</a:t>
                      </a:r>
                      <a:r>
                        <a:rPr lang="en-US" baseline="0" dirty="0" smtClean="0"/>
                        <a:t>  with</a:t>
                      </a:r>
                    </a:p>
                    <a:p>
                      <a:r>
                        <a:rPr lang="en-US" baseline="0" dirty="0" smtClean="0"/>
                        <a:t>Movements in Real GDP</a:t>
                      </a:r>
                    </a:p>
                  </a:txBody>
                  <a:tcPr/>
                </a:tc>
              </a:tr>
              <a:tr h="429657">
                <a:tc>
                  <a:txBody>
                    <a:bodyPr/>
                    <a:lstStyle/>
                    <a:p>
                      <a:r>
                        <a:rPr lang="en-US" dirty="0" smtClean="0"/>
                        <a:t>Advertising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High</a:t>
                      </a:r>
                      <a:endParaRPr lang="en-US" dirty="0"/>
                    </a:p>
                  </a:txBody>
                  <a:tcPr/>
                </a:tc>
              </a:tr>
              <a:tr h="429657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High</a:t>
                      </a:r>
                      <a:endParaRPr lang="en-US" dirty="0"/>
                    </a:p>
                  </a:txBody>
                  <a:tcPr/>
                </a:tc>
              </a:tr>
              <a:tr h="429657">
                <a:tc>
                  <a:txBody>
                    <a:bodyPr/>
                    <a:lstStyle/>
                    <a:p>
                      <a:r>
                        <a:rPr lang="en-US" dirty="0" smtClean="0"/>
                        <a:t>Oil &amp;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429657">
                <a:tc>
                  <a:txBody>
                    <a:bodyPr/>
                    <a:lstStyle/>
                    <a:p>
                      <a:r>
                        <a:rPr lang="en-US" dirty="0" smtClean="0"/>
                        <a:t>Entertainment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429657">
                <a:tc>
                  <a:txBody>
                    <a:bodyPr/>
                    <a:lstStyle/>
                    <a:p>
                      <a:r>
                        <a:rPr lang="en-US" dirty="0" smtClean="0"/>
                        <a:t>Clothing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High-Mid</a:t>
                      </a:r>
                      <a:endParaRPr lang="en-US" dirty="0"/>
                    </a:p>
                  </a:txBody>
                  <a:tcPr/>
                </a:tc>
              </a:tr>
              <a:tr h="429657">
                <a:tc>
                  <a:txBody>
                    <a:bodyPr/>
                    <a:lstStyle/>
                    <a:p>
                      <a:r>
                        <a:rPr lang="en-US" dirty="0" smtClean="0"/>
                        <a:t>Restaurant-Dining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429657">
                <a:tc>
                  <a:txBody>
                    <a:bodyPr/>
                    <a:lstStyle/>
                    <a:p>
                      <a:r>
                        <a:rPr lang="en-US" dirty="0" smtClean="0"/>
                        <a:t>Regional Banks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429657">
                <a:tc>
                  <a:txBody>
                    <a:bodyPr/>
                    <a:lstStyle/>
                    <a:p>
                      <a:r>
                        <a:rPr lang="en-US" dirty="0" smtClean="0"/>
                        <a:t>Grocery</a:t>
                      </a:r>
                      <a:r>
                        <a:rPr lang="en-US" baseline="0" dirty="0" smtClean="0"/>
                        <a:t> &amp; Food Retail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</a:tr>
              <a:tr h="429657">
                <a:tc>
                  <a:txBody>
                    <a:bodyPr/>
                    <a:lstStyle/>
                    <a:p>
                      <a:r>
                        <a:rPr lang="en-US" dirty="0" smtClean="0"/>
                        <a:t>Utilities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4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167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EViews</vt:lpstr>
      <vt:lpstr>Business Cycles</vt:lpstr>
      <vt:lpstr>Recent Economic Data</vt:lpstr>
      <vt:lpstr>PowerPoint Presentation</vt:lpstr>
      <vt:lpstr>NBER Business Cycle Dates</vt:lpstr>
      <vt:lpstr>PowerPoint Presentation</vt:lpstr>
      <vt:lpstr>90-Year Perspective on Recessions</vt:lpstr>
      <vt:lpstr> “Great Recession” of 2007-09 </vt:lpstr>
      <vt:lpstr>Distribution of  Annual Percent Change in GDP (09 $)</vt:lpstr>
      <vt:lpstr>The Business Cycle  Across Selected Econ Sectors</vt:lpstr>
      <vt:lpstr>Relationship of State &amp; National Cycles</vt:lpstr>
      <vt:lpstr>GDP w/o Seasonal Adjustment</vt:lpstr>
      <vt:lpstr>Business Cycle Models</vt:lpstr>
      <vt:lpstr>DSGE’s with  Additional Complexity</vt:lpstr>
      <vt:lpstr>Shocks &amp; Amplifiers</vt:lpstr>
      <vt:lpstr>VAR &amp; Shocks</vt:lpstr>
      <vt:lpstr>Sector Shifts: A Natural Experiment</vt:lpstr>
      <vt:lpstr>PowerPoint Presentation</vt:lpstr>
      <vt:lpstr>Sector Shift Seen  in Beveridge Curve?</vt:lpstr>
      <vt:lpstr>Oil Prices &amp; Recessions</vt:lpstr>
      <vt:lpstr>Financial Dependence &amp; Economic Performance</vt:lpstr>
      <vt:lpstr>Policy Mistakes</vt:lpstr>
      <vt:lpstr>Financial Market Booms/Busts</vt:lpstr>
    </vt:vector>
  </TitlesOfParts>
  <Company>Western Kentucky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 and Computing Support</dc:creator>
  <cp:lastModifiedBy>Goff, Brian</cp:lastModifiedBy>
  <cp:revision>118</cp:revision>
  <dcterms:created xsi:type="dcterms:W3CDTF">2012-01-23T19:31:52Z</dcterms:created>
  <dcterms:modified xsi:type="dcterms:W3CDTF">2018-10-03T15:24:15Z</dcterms:modified>
</cp:coreProperties>
</file>