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353" r:id="rId3"/>
    <p:sldId id="356" r:id="rId4"/>
    <p:sldId id="354" r:id="rId5"/>
    <p:sldId id="355" r:id="rId6"/>
    <p:sldId id="358" r:id="rId7"/>
    <p:sldId id="357" r:id="rId8"/>
    <p:sldId id="359" r:id="rId9"/>
    <p:sldId id="35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/>
          </a:solidFill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FC99-B1FB-4183-8E5E-351EB513EB8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DF25-DE9D-4FD6-82F5-8540B18C2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askerville Old Face" panose="020206020805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Aggregate Price Measures &amp;</a:t>
            </a:r>
            <a:br>
              <a:rPr lang="en-US" dirty="0" smtClean="0"/>
            </a:br>
            <a:r>
              <a:rPr lang="en-US" dirty="0" smtClean="0"/>
              <a:t>Technological Change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 Run Effects of CPI Mismeasurement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471405"/>
              </p:ext>
            </p:extLst>
          </p:nvPr>
        </p:nvGraphicFramePr>
        <p:xfrm>
          <a:off x="152400" y="914400"/>
          <a:ext cx="56388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Views" r:id="rId3" imgW="4562324" imgH="2867115" progId="EViews.Workfile.2">
                  <p:embed/>
                </p:oleObj>
              </mc:Choice>
              <mc:Fallback>
                <p:oleObj name="EViews" r:id="rId3" imgW="4562324" imgH="286711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563880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11916"/>
              </p:ext>
            </p:extLst>
          </p:nvPr>
        </p:nvGraphicFramePr>
        <p:xfrm>
          <a:off x="2590800" y="3886200"/>
          <a:ext cx="63627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Views" r:id="rId5" imgW="4610087" imgH="2867115" progId="EViews.Workfile.2">
                  <p:embed/>
                </p:oleObj>
              </mc:Choice>
              <mc:Fallback>
                <p:oleObj name="EViews" r:id="rId5" imgW="4610087" imgH="2867115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86200"/>
                        <a:ext cx="636270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3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Indicator of Technology Change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382000" cy="58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100+ Years of Tech Adoption by U.S. Households</a:t>
            </a:r>
            <a:br>
              <a:rPr lang="en-US" sz="2800" dirty="0" smtClean="0"/>
            </a:br>
            <a:r>
              <a:rPr lang="en-US" sz="2800" dirty="0" smtClean="0"/>
              <a:t>(NBER Comin &amp; </a:t>
            </a:r>
            <a:r>
              <a:rPr lang="en-US" sz="2800" dirty="0" err="1" smtClean="0"/>
              <a:t>Hobjin</a:t>
            </a:r>
            <a:r>
              <a:rPr lang="en-US" sz="2800" dirty="0" smtClean="0"/>
              <a:t> 2009)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1"/>
            <a:ext cx="907049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Version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849"/>
            <a:ext cx="8229600" cy="44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ag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529841" cy="59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ag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20280"/>
            <a:ext cx="4114800" cy="56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Sears-based Index</a:t>
            </a:r>
          </a:p>
          <a:p>
            <a:pPr lvl="1"/>
            <a:r>
              <a:rPr lang="en-US" dirty="0" smtClean="0"/>
              <a:t>Prices (nearly) equivalent items from Sears catalogues over time</a:t>
            </a:r>
          </a:p>
          <a:p>
            <a:pPr lvl="2"/>
            <a:r>
              <a:rPr lang="en-US" dirty="0" smtClean="0"/>
              <a:t>Microwave oven, color </a:t>
            </a:r>
            <a:r>
              <a:rPr lang="en-US" dirty="0" err="1" smtClean="0"/>
              <a:t>tv</a:t>
            </a:r>
            <a:r>
              <a:rPr lang="en-US" dirty="0" smtClean="0"/>
              <a:t>, washer, dryer, dishwasher, electric range, fridge, mower…</a:t>
            </a:r>
          </a:p>
          <a:p>
            <a:pPr lvl="1"/>
            <a:r>
              <a:rPr lang="en-US" dirty="0" smtClean="0"/>
              <a:t>Compute hours of labor needed to purchase item</a:t>
            </a:r>
            <a:br>
              <a:rPr lang="en-US" dirty="0" smtClean="0"/>
            </a:br>
            <a:r>
              <a:rPr lang="en-US" dirty="0" smtClean="0"/>
              <a:t> (purchasing power of hour of labor)</a:t>
            </a:r>
          </a:p>
          <a:p>
            <a:pPr lvl="2"/>
            <a:r>
              <a:rPr lang="en-US" dirty="0" smtClean="0"/>
              <a:t>= price item/</a:t>
            </a:r>
            <a:r>
              <a:rPr lang="en-US" dirty="0" err="1" smtClean="0"/>
              <a:t>avg</a:t>
            </a:r>
            <a:r>
              <a:rPr lang="en-US" dirty="0" smtClean="0"/>
              <a:t> wage rate (non-supervisory employees)</a:t>
            </a:r>
          </a:p>
          <a:p>
            <a:pPr lvl="1"/>
            <a:r>
              <a:rPr lang="en-US" dirty="0" smtClean="0"/>
              <a:t>Generate factor scores based on factor analysis of these </a:t>
            </a:r>
            <a:r>
              <a:rPr lang="en-US" dirty="0" err="1" smtClean="0"/>
              <a:t>hrs</a:t>
            </a:r>
            <a:r>
              <a:rPr lang="en-US" dirty="0" smtClean="0"/>
              <a:t> for each item (declining series)</a:t>
            </a:r>
          </a:p>
          <a:p>
            <a:pPr lvl="1"/>
            <a:r>
              <a:rPr lang="en-US" dirty="0" smtClean="0"/>
              <a:t>Invert the factor scores (1/factor) as indictor of underlying common tech progress</a:t>
            </a:r>
          </a:p>
        </p:txBody>
      </p:sp>
    </p:spTree>
    <p:extLst>
      <p:ext uri="{BB962C8B-B14F-4D97-AF65-F5344CB8AC3E}">
        <p14:creationId xmlns:p14="http://schemas.microsoft.com/office/powerpoint/2010/main" val="20559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Purchasing Power of Hour of Labor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17458"/>
              </p:ext>
            </p:extLst>
          </p:nvPr>
        </p:nvGraphicFramePr>
        <p:xfrm>
          <a:off x="533400" y="1447800"/>
          <a:ext cx="7830820" cy="491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Views" r:id="rId3" imgW="4552879" imgH="2857654" progId="EViews.Workfile.2">
                  <p:embed/>
                </p:oleObj>
              </mc:Choice>
              <mc:Fallback>
                <p:oleObj name="EViews" r:id="rId3" imgW="4552879" imgH="285765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447800"/>
                        <a:ext cx="7830820" cy="4914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43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 Index by</a:t>
            </a:r>
            <a:br>
              <a:rPr lang="en-US" sz="2800" dirty="0" smtClean="0"/>
            </a:br>
            <a:r>
              <a:rPr lang="en-US" sz="2800" dirty="0" smtClean="0"/>
              <a:t>Alternative Methods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64755"/>
              </p:ext>
            </p:extLst>
          </p:nvPr>
        </p:nvGraphicFramePr>
        <p:xfrm>
          <a:off x="381000" y="1828800"/>
          <a:ext cx="8610600" cy="487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Views" r:id="rId3" imgW="4562594" imgH="2857654" progId="EViews.Workfile.2">
                  <p:embed/>
                </p:oleObj>
              </mc:Choice>
              <mc:Fallback>
                <p:oleObj name="EViews" r:id="rId3" imgW="4562594" imgH="2857654" progId="EViews.Workfil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828800"/>
                        <a:ext cx="8610600" cy="4872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73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75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EViews</vt:lpstr>
      <vt:lpstr>Aggregate Price Measures &amp; Technological Change </vt:lpstr>
      <vt:lpstr>Long Run Effects of CPI Mismeasurement</vt:lpstr>
      <vt:lpstr>Indicator of Technology Change</vt:lpstr>
      <vt:lpstr>100+ Years of Tech Adoption by U.S. Households (NBER Comin &amp; Hobjin 2009)</vt:lpstr>
      <vt:lpstr>Updated Version</vt:lpstr>
      <vt:lpstr>PowerPoint Presentation</vt:lpstr>
      <vt:lpstr>PowerPoint Presentation</vt:lpstr>
      <vt:lpstr>Purchasing Power of Hour of Labor</vt:lpstr>
      <vt:lpstr>Tech Index by Alternative Methods</vt:lpstr>
    </vt:vector>
  </TitlesOfParts>
  <Company>Western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and Computing Support</dc:creator>
  <cp:lastModifiedBy>Goff, Brian</cp:lastModifiedBy>
  <cp:revision>128</cp:revision>
  <dcterms:created xsi:type="dcterms:W3CDTF">2012-01-23T19:31:52Z</dcterms:created>
  <dcterms:modified xsi:type="dcterms:W3CDTF">2018-10-03T17:34:58Z</dcterms:modified>
</cp:coreProperties>
</file>